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36"/>
  </p:notesMasterIdLst>
  <p:sldIdLst>
    <p:sldId id="420" r:id="rId2"/>
    <p:sldId id="418" r:id="rId3"/>
    <p:sldId id="419" r:id="rId4"/>
    <p:sldId id="273" r:id="rId5"/>
    <p:sldId id="341" r:id="rId6"/>
    <p:sldId id="287" r:id="rId7"/>
    <p:sldId id="394" r:id="rId8"/>
    <p:sldId id="395" r:id="rId9"/>
    <p:sldId id="397" r:id="rId10"/>
    <p:sldId id="398" r:id="rId11"/>
    <p:sldId id="400" r:id="rId12"/>
    <p:sldId id="401" r:id="rId13"/>
    <p:sldId id="402" r:id="rId14"/>
    <p:sldId id="403" r:id="rId15"/>
    <p:sldId id="404" r:id="rId16"/>
    <p:sldId id="405" r:id="rId17"/>
    <p:sldId id="406" r:id="rId18"/>
    <p:sldId id="414" r:id="rId19"/>
    <p:sldId id="389" r:id="rId20"/>
    <p:sldId id="408" r:id="rId21"/>
    <p:sldId id="409" r:id="rId22"/>
    <p:sldId id="424" r:id="rId23"/>
    <p:sldId id="416" r:id="rId24"/>
    <p:sldId id="410" r:id="rId25"/>
    <p:sldId id="417" r:id="rId26"/>
    <p:sldId id="422" r:id="rId27"/>
    <p:sldId id="423" r:id="rId28"/>
    <p:sldId id="425" r:id="rId29"/>
    <p:sldId id="372" r:id="rId30"/>
    <p:sldId id="373" r:id="rId31"/>
    <p:sldId id="415" r:id="rId32"/>
    <p:sldId id="421" r:id="rId33"/>
    <p:sldId id="407" r:id="rId34"/>
    <p:sldId id="413" r:id="rId3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660"/>
  </p:normalViewPr>
  <p:slideViewPr>
    <p:cSldViewPr>
      <p:cViewPr varScale="1">
        <p:scale>
          <a:sx n="69" d="100"/>
          <a:sy n="69" d="100"/>
        </p:scale>
        <p:origin x="1380" y="6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423FFC-B251-4CF1-93F4-1FB00D0150F4}" type="datetimeFigureOut">
              <a:rPr lang="fr-FR" smtClean="0"/>
              <a:t>18/11/2020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71F011-AB4E-4070-931F-FCE64D063981}" type="slidenum">
              <a:rPr lang="fr-FR" smtClean="0"/>
              <a:t>‹N°›</a:t>
            </a:fld>
            <a:endParaRPr lang="fr-FR"/>
          </a:p>
        </p:txBody>
      </p:sp>
    </p:spTree>
    <p:extLst>
      <p:ext uri="{BB962C8B-B14F-4D97-AF65-F5344CB8AC3E}">
        <p14:creationId xmlns:p14="http://schemas.microsoft.com/office/powerpoint/2010/main" val="1956074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FR" altLang="fr-FR" smtClean="0"/>
              <a:t>Michel WIEVIORKA « Laïcité et démocratie », Pouvoirs, 1995</a:t>
            </a:r>
          </a:p>
        </p:txBody>
      </p:sp>
      <p:sp>
        <p:nvSpPr>
          <p:cNvPr id="348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B386D983-8AA5-4A5C-8718-7CA9F834F152}" type="slidenum">
              <a:rPr lang="fr-FR" altLang="fr-FR" smtClean="0"/>
              <a:pPr eaLnBrk="1" hangingPunct="1">
                <a:spcBef>
                  <a:spcPct val="0"/>
                </a:spcBef>
              </a:pPr>
              <a:t>4</a:t>
            </a:fld>
            <a:endParaRPr lang="fr-FR" alt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AF5EA7C-3426-40D0-8428-8C4611B2A1A1}" type="slidenum">
              <a:rPr lang="fr-FR" altLang="fr-FR" smtClean="0"/>
              <a:pPr/>
              <a:t>12</a:t>
            </a:fld>
            <a:endParaRPr lang="fr-FR" altLang="fr-FR"/>
          </a:p>
        </p:txBody>
      </p:sp>
    </p:spTree>
    <p:extLst>
      <p:ext uri="{BB962C8B-B14F-4D97-AF65-F5344CB8AC3E}">
        <p14:creationId xmlns:p14="http://schemas.microsoft.com/office/powerpoint/2010/main" val="3122505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5FA202B0-35E7-4120-B6C9-7459B5ED6479}" type="datetimeFigureOut">
              <a:rPr lang="fr-FR" smtClean="0"/>
              <a:t>18/11/2020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65AF010-7ECB-4337-A023-22A5FE09789E}" type="slidenum">
              <a:rPr lang="fr-FR" smtClean="0"/>
              <a:t>‹N°›</a:t>
            </a:fld>
            <a:endParaRPr lang="fr-FR"/>
          </a:p>
        </p:txBody>
      </p:sp>
    </p:spTree>
    <p:extLst>
      <p:ext uri="{BB962C8B-B14F-4D97-AF65-F5344CB8AC3E}">
        <p14:creationId xmlns:p14="http://schemas.microsoft.com/office/powerpoint/2010/main" val="496028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FA202B0-35E7-4120-B6C9-7459B5ED6479}" type="datetimeFigureOut">
              <a:rPr lang="fr-FR" smtClean="0"/>
              <a:t>18/11/2020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65AF010-7ECB-4337-A023-22A5FE09789E}" type="slidenum">
              <a:rPr lang="fr-FR" smtClean="0"/>
              <a:t>‹N°›</a:t>
            </a:fld>
            <a:endParaRPr lang="fr-FR"/>
          </a:p>
        </p:txBody>
      </p:sp>
    </p:spTree>
    <p:extLst>
      <p:ext uri="{BB962C8B-B14F-4D97-AF65-F5344CB8AC3E}">
        <p14:creationId xmlns:p14="http://schemas.microsoft.com/office/powerpoint/2010/main" val="1253170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FA202B0-35E7-4120-B6C9-7459B5ED6479}" type="datetimeFigureOut">
              <a:rPr lang="fr-FR" smtClean="0"/>
              <a:t>18/11/2020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65AF010-7ECB-4337-A023-22A5FE09789E}" type="slidenum">
              <a:rPr lang="fr-FR" smtClean="0"/>
              <a:t>‹N°›</a:t>
            </a:fld>
            <a:endParaRPr lang="fr-FR"/>
          </a:p>
        </p:txBody>
      </p:sp>
    </p:spTree>
    <p:extLst>
      <p:ext uri="{BB962C8B-B14F-4D97-AF65-F5344CB8AC3E}">
        <p14:creationId xmlns:p14="http://schemas.microsoft.com/office/powerpoint/2010/main" val="1946512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FA202B0-35E7-4120-B6C9-7459B5ED6479}" type="datetimeFigureOut">
              <a:rPr lang="fr-FR" smtClean="0"/>
              <a:t>18/11/2020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65AF010-7ECB-4337-A023-22A5FE09789E}" type="slidenum">
              <a:rPr lang="fr-FR" smtClean="0"/>
              <a:t>‹N°›</a:t>
            </a:fld>
            <a:endParaRPr lang="fr-FR"/>
          </a:p>
        </p:txBody>
      </p:sp>
    </p:spTree>
    <p:extLst>
      <p:ext uri="{BB962C8B-B14F-4D97-AF65-F5344CB8AC3E}">
        <p14:creationId xmlns:p14="http://schemas.microsoft.com/office/powerpoint/2010/main" val="2933927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5FA202B0-35E7-4120-B6C9-7459B5ED6479}" type="datetimeFigureOut">
              <a:rPr lang="fr-FR" smtClean="0"/>
              <a:t>18/11/2020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65AF010-7ECB-4337-A023-22A5FE09789E}" type="slidenum">
              <a:rPr lang="fr-FR" smtClean="0"/>
              <a:t>‹N°›</a:t>
            </a:fld>
            <a:endParaRPr lang="fr-FR"/>
          </a:p>
        </p:txBody>
      </p:sp>
    </p:spTree>
    <p:extLst>
      <p:ext uri="{BB962C8B-B14F-4D97-AF65-F5344CB8AC3E}">
        <p14:creationId xmlns:p14="http://schemas.microsoft.com/office/powerpoint/2010/main" val="2902291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28650" y="1825625"/>
            <a:ext cx="38862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29150" y="1825625"/>
            <a:ext cx="38862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FA202B0-35E7-4120-B6C9-7459B5ED6479}" type="datetimeFigureOut">
              <a:rPr lang="fr-FR" smtClean="0"/>
              <a:t>18/11/2020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65AF010-7ECB-4337-A023-22A5FE09789E}" type="slidenum">
              <a:rPr lang="fr-FR" smtClean="0"/>
              <a:t>‹N°›</a:t>
            </a:fld>
            <a:endParaRPr lang="fr-FR"/>
          </a:p>
        </p:txBody>
      </p:sp>
    </p:spTree>
    <p:extLst>
      <p:ext uri="{BB962C8B-B14F-4D97-AF65-F5344CB8AC3E}">
        <p14:creationId xmlns:p14="http://schemas.microsoft.com/office/powerpoint/2010/main" val="4162443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FA202B0-35E7-4120-B6C9-7459B5ED6479}" type="datetimeFigureOut">
              <a:rPr lang="fr-FR" smtClean="0"/>
              <a:t>18/11/2020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65AF010-7ECB-4337-A023-22A5FE09789E}" type="slidenum">
              <a:rPr lang="fr-FR" smtClean="0"/>
              <a:t>‹N°›</a:t>
            </a:fld>
            <a:endParaRPr lang="fr-FR"/>
          </a:p>
        </p:txBody>
      </p:sp>
    </p:spTree>
    <p:extLst>
      <p:ext uri="{BB962C8B-B14F-4D97-AF65-F5344CB8AC3E}">
        <p14:creationId xmlns:p14="http://schemas.microsoft.com/office/powerpoint/2010/main" val="3744527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FA202B0-35E7-4120-B6C9-7459B5ED6479}" type="datetimeFigureOut">
              <a:rPr lang="fr-FR" smtClean="0"/>
              <a:t>18/11/2020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65AF010-7ECB-4337-A023-22A5FE09789E}" type="slidenum">
              <a:rPr lang="fr-FR" smtClean="0"/>
              <a:t>‹N°›</a:t>
            </a:fld>
            <a:endParaRPr lang="fr-FR"/>
          </a:p>
        </p:txBody>
      </p:sp>
    </p:spTree>
    <p:extLst>
      <p:ext uri="{BB962C8B-B14F-4D97-AF65-F5344CB8AC3E}">
        <p14:creationId xmlns:p14="http://schemas.microsoft.com/office/powerpoint/2010/main" val="1183589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FA202B0-35E7-4120-B6C9-7459B5ED6479}" type="datetimeFigureOut">
              <a:rPr lang="fr-FR" smtClean="0"/>
              <a:t>18/11/2020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65AF010-7ECB-4337-A023-22A5FE09789E}" type="slidenum">
              <a:rPr lang="fr-FR" smtClean="0"/>
              <a:t>‹N°›</a:t>
            </a:fld>
            <a:endParaRPr lang="fr-FR"/>
          </a:p>
        </p:txBody>
      </p:sp>
    </p:spTree>
    <p:extLst>
      <p:ext uri="{BB962C8B-B14F-4D97-AF65-F5344CB8AC3E}">
        <p14:creationId xmlns:p14="http://schemas.microsoft.com/office/powerpoint/2010/main" val="2387628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fr-FR"/>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5FA202B0-35E7-4120-B6C9-7459B5ED6479}" type="datetimeFigureOut">
              <a:rPr lang="fr-FR" smtClean="0"/>
              <a:t>18/11/2020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65AF010-7ECB-4337-A023-22A5FE09789E}" type="slidenum">
              <a:rPr lang="fr-FR" smtClean="0"/>
              <a:t>‹N°›</a:t>
            </a:fld>
            <a:endParaRPr lang="fr-FR"/>
          </a:p>
        </p:txBody>
      </p:sp>
    </p:spTree>
    <p:extLst>
      <p:ext uri="{BB962C8B-B14F-4D97-AF65-F5344CB8AC3E}">
        <p14:creationId xmlns:p14="http://schemas.microsoft.com/office/powerpoint/2010/main" val="1052384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fr-FR"/>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5FA202B0-35E7-4120-B6C9-7459B5ED6479}" type="datetimeFigureOut">
              <a:rPr lang="fr-FR" smtClean="0"/>
              <a:t>18/11/2020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65AF010-7ECB-4337-A023-22A5FE09789E}" type="slidenum">
              <a:rPr lang="fr-FR" smtClean="0"/>
              <a:t>‹N°›</a:t>
            </a:fld>
            <a:endParaRPr lang="fr-FR"/>
          </a:p>
        </p:txBody>
      </p:sp>
    </p:spTree>
    <p:extLst>
      <p:ext uri="{BB962C8B-B14F-4D97-AF65-F5344CB8AC3E}">
        <p14:creationId xmlns:p14="http://schemas.microsoft.com/office/powerpoint/2010/main" val="3080473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FA202B0-35E7-4120-B6C9-7459B5ED6479}" type="datetimeFigureOut">
              <a:rPr lang="fr-FR" smtClean="0"/>
              <a:t>18/11/2020</a:t>
            </a:fld>
            <a:endParaRPr lang="fr-FR"/>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65AF010-7ECB-4337-A023-22A5FE09789E}" type="slidenum">
              <a:rPr lang="fr-FR" smtClean="0"/>
              <a:t>‹N°›</a:t>
            </a:fld>
            <a:endParaRPr lang="fr-FR"/>
          </a:p>
        </p:txBody>
      </p:sp>
    </p:spTree>
    <p:extLst>
      <p:ext uri="{BB962C8B-B14F-4D97-AF65-F5344CB8AC3E}">
        <p14:creationId xmlns:p14="http://schemas.microsoft.com/office/powerpoint/2010/main" val="137357422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avr@ac-normandie.fr"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1jour1actu.com/info-animee/a-quoi-ca-sert-lecole-2"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hist-geo.spip.ac-rouen.fr/IMG/jpg/libertes-religieuses.jp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hist-geo.spip.ac-rouen.fr/spip.php?article6176"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eduscol.education.fr/cid46673/ressources-nationales.html#lien3" TargetMode="External"/><Relationship Id="rId2" Type="http://schemas.openxmlformats.org/officeDocument/2006/relationships/hyperlink" Target="https://eduscol.education.fr/cid126696/la-laicite-a-l-ecole.html" TargetMode="External"/><Relationship Id="rId1" Type="http://schemas.openxmlformats.org/officeDocument/2006/relationships/slideLayout" Target="../slideLayouts/slideLayout2.xml"/><Relationship Id="rId4" Type="http://schemas.openxmlformats.org/officeDocument/2006/relationships/hyperlink" Target="https://www.reseau-canope.fr/les-valeurs-de-la-republique/eduquer-a-lalaicite.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1jour1actu.com/info-animee/a-quoi-ca-sert-lecole-2" TargetMode="External"/><Relationship Id="rId7" Type="http://schemas.openxmlformats.org/officeDocument/2006/relationships/image" Target="../media/image4.png"/><Relationship Id="rId2" Type="http://schemas.openxmlformats.org/officeDocument/2006/relationships/hyperlink" Target="https://lespetitscitoyens.com/a-voir/droit-a-la-liberte-de-penser/" TargetMode="External"/><Relationship Id="rId1" Type="http://schemas.openxmlformats.org/officeDocument/2006/relationships/slideLayout" Target="../slideLayouts/slideLayout2.xml"/><Relationship Id="rId6" Type="http://schemas.openxmlformats.org/officeDocument/2006/relationships/hyperlink" Target="https://www.1jour1actu.com/info-animee/cest-quoi-la-laicite" TargetMode="External"/><Relationship Id="rId5" Type="http://schemas.openxmlformats.org/officeDocument/2006/relationships/hyperlink" Target="https://www.1jour1actu.com/info-animee/de-quoi-un-professeur-a-t-il-le-droit-de-parler-en-classe" TargetMode="External"/><Relationship Id="rId4" Type="http://schemas.openxmlformats.org/officeDocument/2006/relationships/hyperlink" Target="https://www.1jour1actu.com/info-animee/cestquoila-liberte-dexpressio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classes.bnf.fr/laicite/" TargetMode="External"/><Relationship Id="rId2" Type="http://schemas.openxmlformats.org/officeDocument/2006/relationships/hyperlink" Target="https://www.dailymotion.com/video/x3hc7i2" TargetMode="External"/><Relationship Id="rId1" Type="http://schemas.openxmlformats.org/officeDocument/2006/relationships/slideLayout" Target="../slideLayouts/slideLayout2.xml"/><Relationship Id="rId4" Type="http://schemas.openxmlformats.org/officeDocument/2006/relationships/hyperlink" Target="https://www.lemonde.fr/religions/video/2017/03/16/comprendre-la-laicite-en-france-en-trois-minutes_5095583_1653130.html"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0" y="0"/>
            <a:ext cx="6887536" cy="4601217"/>
          </a:xfrm>
          <a:prstGeom prst="rect">
            <a:avLst/>
          </a:prstGeom>
        </p:spPr>
      </p:pic>
      <p:sp>
        <p:nvSpPr>
          <p:cNvPr id="3" name="Espace réservé du contenu 2"/>
          <p:cNvSpPr>
            <a:spLocks noGrp="1"/>
          </p:cNvSpPr>
          <p:nvPr>
            <p:ph idx="1"/>
          </p:nvPr>
        </p:nvSpPr>
        <p:spPr>
          <a:xfrm>
            <a:off x="1942415" y="4725144"/>
            <a:ext cx="6591985" cy="1186078"/>
          </a:xfrm>
        </p:spPr>
        <p:txBody>
          <a:bodyPr/>
          <a:lstStyle/>
          <a:p>
            <a:r>
              <a:rPr lang="fr-FR" dirty="0" smtClean="0"/>
              <a:t>EAVR, équipe académique Valeurs de la République</a:t>
            </a:r>
          </a:p>
          <a:p>
            <a:r>
              <a:rPr lang="fr-FR" dirty="0" smtClean="0">
                <a:hlinkClick r:id="rId3"/>
              </a:rPr>
              <a:t>eavr@ac-normandie.fr</a:t>
            </a:r>
            <a:endParaRPr lang="fr-FR" dirty="0" smtClean="0"/>
          </a:p>
          <a:p>
            <a:r>
              <a:rPr lang="fr-FR" dirty="0" smtClean="0"/>
              <a:t>Document réalisé par Thierry Puigventos, IA-IPR</a:t>
            </a:r>
            <a:endParaRPr lang="fr-FR" dirty="0"/>
          </a:p>
        </p:txBody>
      </p:sp>
    </p:spTree>
    <p:extLst>
      <p:ext uri="{BB962C8B-B14F-4D97-AF65-F5344CB8AC3E}">
        <p14:creationId xmlns:p14="http://schemas.microsoft.com/office/powerpoint/2010/main" val="3799710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re 2"/>
          <p:cNvSpPr>
            <a:spLocks noGrp="1"/>
          </p:cNvSpPr>
          <p:nvPr>
            <p:ph type="title"/>
          </p:nvPr>
        </p:nvSpPr>
        <p:spPr/>
        <p:txBody>
          <a:bodyPr/>
          <a:lstStyle/>
          <a:p>
            <a:pPr eaLnBrk="1" hangingPunct="1"/>
            <a:endParaRPr lang="fr-FR" altLang="fr-FR" dirty="0" smtClean="0"/>
          </a:p>
        </p:txBody>
      </p:sp>
      <p:sp>
        <p:nvSpPr>
          <p:cNvPr id="44034" name="Espace réservé du contenu 1"/>
          <p:cNvSpPr>
            <a:spLocks noGrp="1"/>
          </p:cNvSpPr>
          <p:nvPr>
            <p:ph idx="1"/>
          </p:nvPr>
        </p:nvSpPr>
        <p:spPr>
          <a:xfrm>
            <a:off x="304800" y="1554162"/>
            <a:ext cx="3691136" cy="4525963"/>
          </a:xfrm>
        </p:spPr>
        <p:txBody>
          <a:bodyPr/>
          <a:lstStyle/>
          <a:p>
            <a:pPr eaLnBrk="1" hangingPunct="1"/>
            <a:r>
              <a:rPr lang="fr-FR" altLang="fr-FR" dirty="0" smtClean="0"/>
              <a:t>Une version expliquée aux enfants proposée par la Ligue de l’enseignement. </a:t>
            </a:r>
          </a:p>
        </p:txBody>
      </p:sp>
      <p:pic>
        <p:nvPicPr>
          <p:cNvPr id="44036" name="Picture 2" descr="C:\Users\Thierry Puigventos\Documents\AEFE\charte-lac3afcitc3a9-mil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486" y="-29166"/>
            <a:ext cx="4883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6978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7"/>
            <a:ext cx="7886700" cy="903634"/>
          </a:xfrm>
        </p:spPr>
        <p:txBody>
          <a:bodyPr>
            <a:normAutofit fontScale="90000"/>
          </a:bodyPr>
          <a:lstStyle/>
          <a:p>
            <a:r>
              <a:rPr lang="fr-FR" dirty="0" smtClean="0"/>
              <a:t>Ecole de </a:t>
            </a:r>
            <a:r>
              <a:rPr lang="fr-FR" dirty="0" err="1" smtClean="0"/>
              <a:t>Rochereuil</a:t>
            </a:r>
            <a:r>
              <a:rPr lang="fr-FR" dirty="0" smtClean="0"/>
              <a:t> (Eure): travail sur la charte</a:t>
            </a:r>
            <a:endParaRPr lang="fr-FR"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481" y="1268760"/>
            <a:ext cx="9189720" cy="5184575"/>
          </a:xfrm>
        </p:spPr>
      </p:pic>
    </p:spTree>
    <p:extLst>
      <p:ext uri="{BB962C8B-B14F-4D97-AF65-F5344CB8AC3E}">
        <p14:creationId xmlns:p14="http://schemas.microsoft.com/office/powerpoint/2010/main" val="13014306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043608" y="0"/>
            <a:ext cx="4856940" cy="6858000"/>
          </a:xfrm>
        </p:spPr>
      </p:pic>
      <p:sp>
        <p:nvSpPr>
          <p:cNvPr id="5" name="Rectangle 3"/>
          <p:cNvSpPr>
            <a:spLocks noChangeArrowheads="1"/>
          </p:cNvSpPr>
          <p:nvPr/>
        </p:nvSpPr>
        <p:spPr bwMode="auto">
          <a:xfrm>
            <a:off x="6300192" y="5805264"/>
            <a:ext cx="267663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400" b="0" dirty="0" smtClean="0">
                <a:latin typeface="Calibri" panose="020F0502020204030204" pitchFamily="34" charset="0"/>
              </a:rPr>
              <a:t>Collège de </a:t>
            </a:r>
            <a:r>
              <a:rPr lang="fr-FR" altLang="fr-FR" sz="1400" b="0" dirty="0" err="1" smtClean="0">
                <a:latin typeface="Calibri" panose="020F0502020204030204" pitchFamily="34" charset="0"/>
              </a:rPr>
              <a:t>Montcornet</a:t>
            </a:r>
            <a:r>
              <a:rPr lang="fr-FR" altLang="fr-FR" sz="1400" b="0" dirty="0" smtClean="0">
                <a:latin typeface="Calibri" panose="020F0502020204030204" pitchFamily="34" charset="0"/>
              </a:rPr>
              <a:t> (Aisne)</a:t>
            </a:r>
          </a:p>
          <a:p>
            <a:pPr algn="ctr" eaLnBrk="1" hangingPunct="1">
              <a:spcBef>
                <a:spcPct val="0"/>
              </a:spcBef>
              <a:buFontTx/>
              <a:buNone/>
            </a:pPr>
            <a:r>
              <a:rPr lang="fr-FR" altLang="fr-FR" sz="1400" b="0" i="1" dirty="0" err="1" smtClean="0">
                <a:latin typeface="Calibri" panose="020F0502020204030204" pitchFamily="34" charset="0"/>
              </a:rPr>
              <a:t>M.Rendu</a:t>
            </a:r>
            <a:endParaRPr lang="fr-FR" altLang="fr-FR" sz="1400" b="0" i="1" dirty="0" smtClean="0">
              <a:latin typeface="Calibri" panose="020F0502020204030204" pitchFamily="34" charset="0"/>
            </a:endParaRPr>
          </a:p>
          <a:p>
            <a:pPr algn="ctr" eaLnBrk="1" hangingPunct="1">
              <a:spcBef>
                <a:spcPct val="0"/>
              </a:spcBef>
              <a:buFontTx/>
              <a:buNone/>
            </a:pPr>
            <a:r>
              <a:rPr lang="fr-FR" altLang="fr-FR" sz="1400" b="0" i="1" dirty="0" smtClean="0">
                <a:latin typeface="Calibri" panose="020F0502020204030204" pitchFamily="34" charset="0"/>
              </a:rPr>
              <a:t>Professeur d’Histoire-Géographie</a:t>
            </a:r>
            <a:endParaRPr lang="fr-FR" altLang="fr-FR" sz="1400" b="0" i="1" dirty="0">
              <a:latin typeface="Calibri" panose="020F0502020204030204" pitchFamily="34" charset="0"/>
            </a:endParaRPr>
          </a:p>
        </p:txBody>
      </p:sp>
    </p:spTree>
    <p:extLst>
      <p:ext uri="{BB962C8B-B14F-4D97-AF65-F5344CB8AC3E}">
        <p14:creationId xmlns:p14="http://schemas.microsoft.com/office/powerpoint/2010/main" val="3215128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Travailler la prise de parole en classe (cycle 3, CM2, 6</a:t>
            </a:r>
            <a:r>
              <a:rPr lang="fr-FR" baseline="30000" dirty="0" smtClean="0"/>
              <a:t>e</a:t>
            </a:r>
            <a:r>
              <a:rPr lang="fr-FR" dirty="0" smtClean="0"/>
              <a:t>)</a:t>
            </a:r>
            <a:endParaRPr lang="fr-FR" dirty="0"/>
          </a:p>
        </p:txBody>
      </p:sp>
      <p:sp>
        <p:nvSpPr>
          <p:cNvPr id="3" name="Espace réservé du contenu 2"/>
          <p:cNvSpPr>
            <a:spLocks noGrp="1"/>
          </p:cNvSpPr>
          <p:nvPr>
            <p:ph idx="1"/>
          </p:nvPr>
        </p:nvSpPr>
        <p:spPr/>
        <p:txBody>
          <a:bodyPr>
            <a:normAutofit lnSpcReduction="10000"/>
          </a:bodyPr>
          <a:lstStyle/>
          <a:p>
            <a:endParaRPr lang="fr-FR" dirty="0" smtClean="0"/>
          </a:p>
          <a:p>
            <a:r>
              <a:rPr lang="fr-FR" b="1" u="sng" dirty="0" smtClean="0"/>
              <a:t>Exemple 1: </a:t>
            </a:r>
          </a:p>
          <a:p>
            <a:r>
              <a:rPr lang="fr-FR" dirty="0" smtClean="0"/>
              <a:t>Le thème suivant peut servir pour engager l’échange: </a:t>
            </a:r>
          </a:p>
          <a:p>
            <a:pPr>
              <a:buClrTx/>
              <a:buFont typeface="Wingdings" panose="05000000000000000000" pitchFamily="2" charset="2"/>
              <a:buChar char="Ø"/>
            </a:pPr>
            <a:r>
              <a:rPr lang="fr-FR" b="1" i="1" dirty="0" smtClean="0"/>
              <a:t>A quoi sert l’école ?</a:t>
            </a:r>
          </a:p>
          <a:p>
            <a:pPr>
              <a:buClrTx/>
              <a:buFont typeface="Wingdings" panose="05000000000000000000" pitchFamily="2" charset="2"/>
              <a:buChar char="Ø"/>
            </a:pPr>
            <a:r>
              <a:rPr lang="fr-FR" dirty="0" smtClean="0"/>
              <a:t>Possibilité de travailler à partir de la vidéo </a:t>
            </a:r>
            <a:r>
              <a:rPr lang="fr-FR" dirty="0">
                <a:latin typeface="Calibri" panose="020F0502020204030204" pitchFamily="34" charset="0"/>
                <a:ea typeface="Calibri" panose="020F0502020204030204" pitchFamily="34" charset="0"/>
                <a:cs typeface="Times New Roman" panose="02020603050405020304" pitchFamily="18" charset="0"/>
              </a:rPr>
              <a:t>- </a:t>
            </a:r>
            <a:r>
              <a:rPr lang="fr-FR" i="1" dirty="0">
                <a:latin typeface="Calibri" panose="020F0502020204030204" pitchFamily="34" charset="0"/>
                <a:ea typeface="Calibri" panose="020F0502020204030204" pitchFamily="34" charset="0"/>
                <a:cs typeface="Times New Roman" panose="02020603050405020304" pitchFamily="18" charset="0"/>
              </a:rPr>
              <a:t>Vidéo Un jour une actu</a:t>
            </a:r>
            <a:r>
              <a:rPr lang="fr-FR" dirty="0">
                <a:latin typeface="Calibri" panose="020F0502020204030204" pitchFamily="34" charset="0"/>
                <a:ea typeface="Calibri" panose="020F0502020204030204" pitchFamily="34" charset="0"/>
                <a:cs typeface="Times New Roman" panose="02020603050405020304" pitchFamily="18" charset="0"/>
              </a:rPr>
              <a:t>, </a:t>
            </a:r>
            <a:r>
              <a:rPr lang="fr-FR"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 A quoi ça sert l’école ? »</a:t>
            </a:r>
            <a:r>
              <a:rPr lang="fr-FR" dirty="0">
                <a:latin typeface="Calibri" panose="020F0502020204030204" pitchFamily="34" charset="0"/>
                <a:ea typeface="Calibri" panose="020F0502020204030204" pitchFamily="34" charset="0"/>
                <a:cs typeface="Times New Roman" panose="02020603050405020304" pitchFamily="18" charset="0"/>
              </a:rPr>
              <a:t> (septembre 2020)</a:t>
            </a:r>
          </a:p>
          <a:p>
            <a:pPr>
              <a:buClrTx/>
              <a:buFont typeface="Wingdings" panose="05000000000000000000" pitchFamily="2" charset="2"/>
              <a:buChar char="Ø"/>
            </a:pPr>
            <a:r>
              <a:rPr lang="fr-FR" dirty="0" smtClean="0"/>
              <a:t>Ouvrir un temps de discussion avec les élèves. </a:t>
            </a:r>
          </a:p>
          <a:p>
            <a:pPr marL="0" indent="0">
              <a:buClrTx/>
              <a:buNone/>
            </a:pPr>
            <a:r>
              <a:rPr lang="fr-FR" dirty="0" smtClean="0"/>
              <a:t>Objectifs: </a:t>
            </a:r>
          </a:p>
          <a:p>
            <a:pPr>
              <a:buClrTx/>
              <a:buFont typeface="Wingdings" panose="05000000000000000000" pitchFamily="2" charset="2"/>
              <a:buChar char="Ø"/>
            </a:pPr>
            <a:r>
              <a:rPr lang="fr-FR" i="1" dirty="0" smtClean="0"/>
              <a:t>Il s’agit d’aborder les apprentissages, les savoirs, l’accueil de tous les élèves, le vivre ensemble. </a:t>
            </a:r>
          </a:p>
          <a:p>
            <a:pPr>
              <a:buClrTx/>
              <a:buFont typeface="Wingdings" panose="05000000000000000000" pitchFamily="2" charset="2"/>
              <a:buChar char="Ø"/>
            </a:pPr>
            <a:r>
              <a:rPr lang="fr-FR" i="1" dirty="0" smtClean="0"/>
              <a:t>Cela permet, chemin faisant, d’évoquer les principes et les valeurs de la République au sein de l’école laïque. </a:t>
            </a:r>
          </a:p>
          <a:p>
            <a:pPr marL="0" indent="0">
              <a:buClrTx/>
              <a:buNone/>
            </a:pPr>
            <a:endParaRPr lang="fr-FR" dirty="0"/>
          </a:p>
        </p:txBody>
      </p:sp>
    </p:spTree>
    <p:extLst>
      <p:ext uri="{BB962C8B-B14F-4D97-AF65-F5344CB8AC3E}">
        <p14:creationId xmlns:p14="http://schemas.microsoft.com/office/powerpoint/2010/main" val="612344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Travailler la prise de parole en classe (école, collège, cycle 3, cycle 4)</a:t>
            </a:r>
            <a:endParaRPr lang="fr-FR" dirty="0"/>
          </a:p>
        </p:txBody>
      </p:sp>
      <p:sp>
        <p:nvSpPr>
          <p:cNvPr id="3" name="Espace réservé du contenu 2"/>
          <p:cNvSpPr>
            <a:spLocks noGrp="1"/>
          </p:cNvSpPr>
          <p:nvPr>
            <p:ph idx="1"/>
          </p:nvPr>
        </p:nvSpPr>
        <p:spPr/>
        <p:txBody>
          <a:bodyPr>
            <a:normAutofit/>
          </a:bodyPr>
          <a:lstStyle/>
          <a:p>
            <a:endParaRPr lang="fr-FR" dirty="0" smtClean="0"/>
          </a:p>
          <a:p>
            <a:r>
              <a:rPr lang="fr-FR" b="1" u="sng" dirty="0" smtClean="0"/>
              <a:t>Exemple 2: </a:t>
            </a:r>
          </a:p>
          <a:p>
            <a:r>
              <a:rPr lang="fr-FR" dirty="0" smtClean="0"/>
              <a:t>Le thème suivant peut servir de base de discussion: </a:t>
            </a:r>
          </a:p>
          <a:p>
            <a:pPr>
              <a:buClrTx/>
              <a:buFont typeface="Wingdings" panose="05000000000000000000" pitchFamily="2" charset="2"/>
              <a:buChar char="Ø"/>
            </a:pPr>
            <a:r>
              <a:rPr lang="fr-FR" dirty="0" smtClean="0"/>
              <a:t>Analyser la 1</a:t>
            </a:r>
            <a:r>
              <a:rPr lang="fr-FR" baseline="30000" dirty="0" smtClean="0"/>
              <a:t>ère</a:t>
            </a:r>
            <a:r>
              <a:rPr lang="fr-FR" dirty="0" smtClean="0"/>
              <a:t> phrase du texte de loi (diapo suivante)</a:t>
            </a:r>
          </a:p>
          <a:p>
            <a:pPr marL="0" indent="0">
              <a:buClrTx/>
              <a:buNone/>
            </a:pPr>
            <a:endParaRPr lang="fr-FR" dirty="0"/>
          </a:p>
        </p:txBody>
      </p:sp>
    </p:spTree>
    <p:extLst>
      <p:ext uri="{BB962C8B-B14F-4D97-AF65-F5344CB8AC3E}">
        <p14:creationId xmlns:p14="http://schemas.microsoft.com/office/powerpoint/2010/main" val="2437055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Extrait de la loi de 1905 (dite de séparation des Églises et de l’État) </a:t>
            </a:r>
          </a:p>
        </p:txBody>
      </p:sp>
      <p:pic>
        <p:nvPicPr>
          <p:cNvPr id="4" name="Espace réservé du contenu 3"/>
          <p:cNvPicPr>
            <a:picLocks noGrp="1" noChangeAspect="1"/>
          </p:cNvPicPr>
          <p:nvPr>
            <p:ph idx="1"/>
          </p:nvPr>
        </p:nvPicPr>
        <p:blipFill>
          <a:blip r:embed="rId2"/>
          <a:stretch>
            <a:fillRect/>
          </a:stretch>
        </p:blipFill>
        <p:spPr>
          <a:xfrm>
            <a:off x="628650" y="2551572"/>
            <a:ext cx="7886700" cy="2899443"/>
          </a:xfrm>
          <a:prstGeom prst="rect">
            <a:avLst/>
          </a:prstGeom>
        </p:spPr>
      </p:pic>
    </p:spTree>
    <p:extLst>
      <p:ext uri="{BB962C8B-B14F-4D97-AF65-F5344CB8AC3E}">
        <p14:creationId xmlns:p14="http://schemas.microsoft.com/office/powerpoint/2010/main" val="2944604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lgn="ctr">
              <a:buNone/>
            </a:pPr>
            <a:r>
              <a:rPr lang="fr-FR" sz="3000" b="1" dirty="0"/>
              <a:t>« La République </a:t>
            </a:r>
            <a:r>
              <a:rPr lang="fr-FR" sz="3000" b="1" dirty="0" smtClean="0"/>
              <a:t>assure </a:t>
            </a:r>
            <a:r>
              <a:rPr lang="fr-FR" sz="3000" b="1" dirty="0"/>
              <a:t>la liberté de conscience ». </a:t>
            </a:r>
            <a:endParaRPr lang="fr-FR" sz="3000" b="1" dirty="0" smtClean="0"/>
          </a:p>
          <a:p>
            <a:pPr marL="0" indent="0" algn="ctr">
              <a:buNone/>
            </a:pPr>
            <a:endParaRPr lang="fr-FR" sz="2800" b="1" dirty="0"/>
          </a:p>
          <a:p>
            <a:pPr algn="just">
              <a:buClrTx/>
              <a:buFont typeface="Wingdings" panose="05000000000000000000" pitchFamily="2" charset="2"/>
              <a:buChar char="Ø"/>
            </a:pPr>
            <a:r>
              <a:rPr lang="fr-FR" sz="2800" b="1" dirty="0" smtClean="0"/>
              <a:t>Analyser les différents termes dans un langage simple et adapté. </a:t>
            </a:r>
          </a:p>
          <a:p>
            <a:pPr algn="just">
              <a:buClrTx/>
              <a:buFont typeface="Wingdings" panose="05000000000000000000" pitchFamily="2" charset="2"/>
              <a:buChar char="Ø"/>
            </a:pPr>
            <a:r>
              <a:rPr lang="fr-FR" sz="2800" b="1" dirty="0" smtClean="0"/>
              <a:t>A propos de la liberté de conscience, demander aux élèves ce que cette expression peut bien vouloir signifier…</a:t>
            </a:r>
            <a:endParaRPr lang="fr-FR" sz="2800" b="1" dirty="0"/>
          </a:p>
        </p:txBody>
      </p:sp>
    </p:spTree>
    <p:extLst>
      <p:ext uri="{BB962C8B-B14F-4D97-AF65-F5344CB8AC3E}">
        <p14:creationId xmlns:p14="http://schemas.microsoft.com/office/powerpoint/2010/main" val="2310789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r>
              <a:rPr lang="fr-FR" dirty="0" smtClean="0"/>
              <a:t>Aller progressivement vers des situations qui témoignent de cette liberté de conscience: </a:t>
            </a:r>
          </a:p>
          <a:p>
            <a:r>
              <a:rPr lang="fr-FR" dirty="0" smtClean="0"/>
              <a:t>croire, ne pas croire, changer d’opinion; </a:t>
            </a:r>
          </a:p>
          <a:p>
            <a:r>
              <a:rPr lang="fr-FR" b="1" dirty="0" smtClean="0"/>
              <a:t>le mariage </a:t>
            </a:r>
            <a:r>
              <a:rPr lang="fr-FR" dirty="0" smtClean="0"/>
              <a:t>peut être un exemple intéressant. On rappellera que le mariage est une institution légale qui demande d’abord à être officialisée à la mairie. On abordera </a:t>
            </a:r>
            <a:r>
              <a:rPr lang="fr-FR" b="1" dirty="0" smtClean="0"/>
              <a:t>l’importance du choix </a:t>
            </a:r>
            <a:r>
              <a:rPr lang="fr-FR" dirty="0" smtClean="0"/>
              <a:t>des mariés (de se marier ou pas, aujourd’hui de nombreux couples ne sont pas mariés; le choix de se marier religieusement ou pas; le consentement des deux conjoints, etc.). </a:t>
            </a:r>
            <a:endParaRPr lang="fr-FR" dirty="0"/>
          </a:p>
        </p:txBody>
      </p:sp>
    </p:spTree>
    <p:extLst>
      <p:ext uri="{BB962C8B-B14F-4D97-AF65-F5344CB8AC3E}">
        <p14:creationId xmlns:p14="http://schemas.microsoft.com/office/powerpoint/2010/main" val="1515469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Autre action possible </a:t>
            </a:r>
            <a:br>
              <a:rPr lang="fr-FR" dirty="0" smtClean="0"/>
            </a:br>
            <a:r>
              <a:rPr lang="fr-FR" dirty="0" smtClean="0"/>
              <a:t>Une implication corporelle</a:t>
            </a:r>
            <a:endParaRPr lang="fr-FR" dirty="0"/>
          </a:p>
        </p:txBody>
      </p:sp>
      <p:sp>
        <p:nvSpPr>
          <p:cNvPr id="3" name="Espace réservé du contenu 2"/>
          <p:cNvSpPr>
            <a:spLocks noGrp="1"/>
          </p:cNvSpPr>
          <p:nvPr>
            <p:ph idx="1"/>
          </p:nvPr>
        </p:nvSpPr>
        <p:spPr/>
        <p:txBody>
          <a:bodyPr/>
          <a:lstStyle/>
          <a:p>
            <a:r>
              <a:rPr lang="fr-FR" dirty="0" smtClean="0"/>
              <a:t>Ecrire </a:t>
            </a:r>
            <a:r>
              <a:rPr lang="fr-FR" dirty="0" smtClean="0"/>
              <a:t>le mot « laïcité » </a:t>
            </a:r>
            <a:r>
              <a:rPr lang="fr-FR" dirty="0" smtClean="0"/>
              <a:t>dans la </a:t>
            </a:r>
            <a:r>
              <a:rPr lang="fr-FR" dirty="0" smtClean="0"/>
              <a:t>cour</a:t>
            </a:r>
            <a:r>
              <a:rPr lang="fr-FR" dirty="0"/>
              <a:t> </a:t>
            </a:r>
            <a:r>
              <a:rPr lang="fr-FR" dirty="0" smtClean="0"/>
              <a:t>du collège.</a:t>
            </a:r>
            <a:endParaRPr lang="fr-FR" dirty="0" smtClean="0"/>
          </a:p>
          <a:p>
            <a:pPr>
              <a:buFont typeface="Wingdings" panose="05000000000000000000" pitchFamily="2" charset="2"/>
              <a:buChar char="Ø"/>
            </a:pPr>
            <a:r>
              <a:rPr lang="fr-FR" dirty="0" smtClean="0"/>
              <a:t>Nécessité d’un travail en amont sur le mot « laïcité » pour le comprendre. </a:t>
            </a:r>
          </a:p>
          <a:p>
            <a:pPr>
              <a:buFont typeface="Wingdings" panose="05000000000000000000" pitchFamily="2" charset="2"/>
              <a:buChar char="Ø"/>
            </a:pPr>
            <a:r>
              <a:rPr lang="fr-FR" dirty="0" smtClean="0"/>
              <a:t>Travail de </a:t>
            </a:r>
            <a:r>
              <a:rPr lang="fr-FR" dirty="0" smtClean="0"/>
              <a:t>préparation et de coordination </a:t>
            </a:r>
            <a:r>
              <a:rPr lang="fr-FR" dirty="0" smtClean="0"/>
              <a:t>entre les élèves. </a:t>
            </a:r>
          </a:p>
          <a:p>
            <a:pPr>
              <a:buFont typeface="Wingdings" panose="05000000000000000000" pitchFamily="2" charset="2"/>
              <a:buChar char="Ø"/>
            </a:pPr>
            <a:r>
              <a:rPr lang="fr-FR" dirty="0" smtClean="0"/>
              <a:t>Témoigner du vivre ensemble </a:t>
            </a:r>
            <a:r>
              <a:rPr lang="fr-FR" dirty="0" smtClean="0"/>
              <a:t>à travers </a:t>
            </a:r>
            <a:r>
              <a:rPr lang="fr-FR" dirty="0" smtClean="0"/>
              <a:t>ce type de réalisation. </a:t>
            </a:r>
            <a:endParaRPr lang="fr-FR" dirty="0" smtClean="0"/>
          </a:p>
          <a:p>
            <a:pPr>
              <a:buFont typeface="Wingdings" panose="05000000000000000000" pitchFamily="2" charset="2"/>
              <a:buChar char="Ø"/>
            </a:pPr>
            <a:r>
              <a:rPr lang="fr-FR" dirty="0" smtClean="0"/>
              <a:t>Possibilité d’impliquer plusieurs classes d’un même niveau. </a:t>
            </a:r>
            <a:endParaRPr lang="fr-FR" dirty="0" smtClean="0"/>
          </a:p>
        </p:txBody>
      </p:sp>
    </p:spTree>
    <p:extLst>
      <p:ext uri="{BB962C8B-B14F-4D97-AF65-F5344CB8AC3E}">
        <p14:creationId xmlns:p14="http://schemas.microsoft.com/office/powerpoint/2010/main" val="1820730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Collège Denis </a:t>
            </a:r>
            <a:r>
              <a:rPr lang="fr-FR" dirty="0" smtClean="0"/>
              <a:t>Diderot, 2016</a:t>
            </a:r>
            <a:r>
              <a:rPr lang="fr-FR" dirty="0"/>
              <a:t/>
            </a:r>
            <a:br>
              <a:rPr lang="fr-FR" dirty="0"/>
            </a:br>
            <a:endParaRPr lang="fr-FR"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1108" y="1825625"/>
            <a:ext cx="5801784" cy="4351338"/>
          </a:xfrm>
        </p:spPr>
      </p:pic>
    </p:spTree>
    <p:extLst>
      <p:ext uri="{BB962C8B-B14F-4D97-AF65-F5344CB8AC3E}">
        <p14:creationId xmlns:p14="http://schemas.microsoft.com/office/powerpoint/2010/main" val="2032816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Ressources</a:t>
            </a:r>
            <a:endParaRPr lang="fr-FR" dirty="0"/>
          </a:p>
        </p:txBody>
      </p:sp>
      <p:sp>
        <p:nvSpPr>
          <p:cNvPr id="3" name="Espace réservé du contenu 2"/>
          <p:cNvSpPr>
            <a:spLocks noGrp="1"/>
          </p:cNvSpPr>
          <p:nvPr>
            <p:ph idx="1"/>
          </p:nvPr>
        </p:nvSpPr>
        <p:spPr/>
        <p:txBody>
          <a:bodyPr>
            <a:normAutofit/>
          </a:bodyPr>
          <a:lstStyle/>
          <a:p>
            <a:r>
              <a:rPr lang="fr-FR" sz="6000" dirty="0" smtClean="0"/>
              <a:t>Journée de la laïcité à l’école de la République</a:t>
            </a:r>
          </a:p>
          <a:p>
            <a:endParaRPr lang="fr-FR" sz="6000" dirty="0"/>
          </a:p>
          <a:p>
            <a:r>
              <a:rPr lang="fr-FR" sz="6000" dirty="0" smtClean="0"/>
              <a:t>9 décembre</a:t>
            </a:r>
            <a:endParaRPr lang="fr-FR" sz="6000" dirty="0"/>
          </a:p>
        </p:txBody>
      </p:sp>
    </p:spTree>
    <p:extLst>
      <p:ext uri="{BB962C8B-B14F-4D97-AF65-F5344CB8AC3E}">
        <p14:creationId xmlns:p14="http://schemas.microsoft.com/office/powerpoint/2010/main" val="4089635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u="sng" dirty="0" smtClean="0"/>
              <a:t>Construire une </a:t>
            </a:r>
            <a:r>
              <a:rPr lang="fr-FR" b="1" u="sng" dirty="0" smtClean="0"/>
              <a:t>exposition (CYCLE 4): </a:t>
            </a:r>
            <a:endParaRPr lang="fr-FR" b="1" u="sng" dirty="0"/>
          </a:p>
        </p:txBody>
      </p:sp>
      <p:sp>
        <p:nvSpPr>
          <p:cNvPr id="3" name="Espace réservé du contenu 2"/>
          <p:cNvSpPr>
            <a:spLocks noGrp="1"/>
          </p:cNvSpPr>
          <p:nvPr>
            <p:ph idx="1"/>
          </p:nvPr>
        </p:nvSpPr>
        <p:spPr/>
        <p:txBody>
          <a:bodyPr>
            <a:normAutofit/>
          </a:bodyPr>
          <a:lstStyle/>
          <a:p>
            <a:r>
              <a:rPr lang="fr-FR" sz="3200" dirty="0" smtClean="0"/>
              <a:t>Des thèmes très variés sont possibles: </a:t>
            </a:r>
            <a:endParaRPr lang="fr-FR" sz="3200" dirty="0" smtClean="0"/>
          </a:p>
          <a:p>
            <a:pPr marL="0" indent="0">
              <a:buNone/>
            </a:pPr>
            <a:endParaRPr lang="fr-FR" sz="3200" dirty="0" smtClean="0"/>
          </a:p>
          <a:p>
            <a:pPr>
              <a:buFont typeface="Wingdings" panose="05000000000000000000" pitchFamily="2" charset="2"/>
              <a:buChar char="Ø"/>
            </a:pPr>
            <a:r>
              <a:rPr lang="fr-FR" sz="3200" i="1" dirty="0" smtClean="0">
                <a:solidFill>
                  <a:schemeClr val="tx1"/>
                </a:solidFill>
              </a:rPr>
              <a:t>La liberté de conscience dans le monde</a:t>
            </a:r>
          </a:p>
          <a:p>
            <a:pPr>
              <a:buFont typeface="Wingdings" panose="05000000000000000000" pitchFamily="2" charset="2"/>
              <a:buChar char="Ø"/>
            </a:pPr>
            <a:r>
              <a:rPr lang="fr-FR" sz="3200" i="1" dirty="0" smtClean="0">
                <a:solidFill>
                  <a:schemeClr val="tx1"/>
                </a:solidFill>
              </a:rPr>
              <a:t>Etats et religions dans le monde</a:t>
            </a:r>
          </a:p>
          <a:p>
            <a:pPr>
              <a:buFont typeface="Wingdings" panose="05000000000000000000" pitchFamily="2" charset="2"/>
              <a:buChar char="Ø"/>
            </a:pPr>
            <a:r>
              <a:rPr lang="fr-FR" sz="3200" i="1" dirty="0" smtClean="0"/>
              <a:t>Laïcité dans le monde. </a:t>
            </a:r>
          </a:p>
          <a:p>
            <a:pPr>
              <a:buFont typeface="Wingdings" panose="05000000000000000000" pitchFamily="2" charset="2"/>
              <a:buChar char="Ø"/>
            </a:pPr>
            <a:r>
              <a:rPr lang="fr-FR" sz="3200" i="1" dirty="0" smtClean="0">
                <a:solidFill>
                  <a:schemeClr val="tx1"/>
                </a:solidFill>
              </a:rPr>
              <a:t>Etc. </a:t>
            </a:r>
            <a:endParaRPr lang="fr-FR" sz="3200" i="1" dirty="0" smtClean="0">
              <a:solidFill>
                <a:schemeClr val="tx1"/>
              </a:solidFill>
            </a:endParaRPr>
          </a:p>
        </p:txBody>
      </p:sp>
    </p:spTree>
    <p:extLst>
      <p:ext uri="{BB962C8B-B14F-4D97-AF65-F5344CB8AC3E}">
        <p14:creationId xmlns:p14="http://schemas.microsoft.com/office/powerpoint/2010/main" val="3904892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620688"/>
            <a:ext cx="8686800" cy="838200"/>
          </a:xfrm>
        </p:spPr>
        <p:txBody>
          <a:bodyPr>
            <a:normAutofit fontScale="90000"/>
          </a:bodyPr>
          <a:lstStyle/>
          <a:p>
            <a:r>
              <a:rPr lang="fr-FR" sz="2700" dirty="0" smtClean="0"/>
              <a:t>Les atteintes aux libertés religieuses</a:t>
            </a:r>
            <a:r>
              <a:rPr lang="fr-FR" sz="2700" dirty="0"/>
              <a:t/>
            </a:r>
            <a:br>
              <a:rPr lang="fr-FR" sz="2700" dirty="0"/>
            </a:br>
            <a:r>
              <a:rPr lang="fr-FR" sz="2700" dirty="0" smtClean="0"/>
              <a:t>carte réalisée par JC Fichet</a:t>
            </a:r>
            <a:br>
              <a:rPr lang="fr-FR" sz="2700" dirty="0" smtClean="0"/>
            </a:br>
            <a:r>
              <a:rPr lang="fr-FR" sz="2700" dirty="0" smtClean="0"/>
              <a:t>en ligne sur </a:t>
            </a:r>
            <a:r>
              <a:rPr lang="fr-FR" sz="2700" dirty="0" smtClean="0">
                <a:hlinkClick r:id="rId2"/>
              </a:rPr>
              <a:t>site HG</a:t>
            </a:r>
            <a:r>
              <a:rPr lang="fr-FR" sz="2700" dirty="0" smtClean="0"/>
              <a:t> (</a:t>
            </a:r>
            <a:r>
              <a:rPr lang="fr-FR" sz="2700" dirty="0"/>
              <a:t>2019): </a:t>
            </a:r>
            <a:r>
              <a:rPr lang="fr-FR" sz="2700" dirty="0">
                <a:hlinkClick r:id="rId2"/>
              </a:rPr>
              <a:t>http://</a:t>
            </a:r>
            <a:r>
              <a:rPr lang="fr-FR" sz="2700" dirty="0" smtClean="0">
                <a:hlinkClick r:id="rId2"/>
              </a:rPr>
              <a:t>hist-geo.spip.ac-rouen.fr/IMG/jpg/libertes-religieuses.jpg</a:t>
            </a:r>
            <a:r>
              <a:rPr lang="fr-FR" dirty="0" smtClean="0"/>
              <a:t/>
            </a:r>
            <a:br>
              <a:rPr lang="fr-FR" dirty="0" smtClean="0"/>
            </a:br>
            <a:endParaRPr lang="fr-FR" dirty="0"/>
          </a:p>
        </p:txBody>
      </p:sp>
      <p:pic>
        <p:nvPicPr>
          <p:cNvPr id="4" name="Espace réservé du contenu 3"/>
          <p:cNvPicPr>
            <a:picLocks noGrp="1" noChangeAspect="1"/>
          </p:cNvPicPr>
          <p:nvPr>
            <p:ph idx="1"/>
          </p:nvPr>
        </p:nvPicPr>
        <p:blipFill>
          <a:blip r:embed="rId3"/>
          <a:stretch>
            <a:fillRect/>
          </a:stretch>
        </p:blipFill>
        <p:spPr>
          <a:xfrm>
            <a:off x="276563" y="1844824"/>
            <a:ext cx="8715037" cy="4595341"/>
          </a:xfrm>
          <a:prstGeom prst="rect">
            <a:avLst/>
          </a:prstGeom>
        </p:spPr>
      </p:pic>
    </p:spTree>
    <p:extLst>
      <p:ext uri="{BB962C8B-B14F-4D97-AF65-F5344CB8AC3E}">
        <p14:creationId xmlns:p14="http://schemas.microsoft.com/office/powerpoint/2010/main" val="4087436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Carte </a:t>
            </a:r>
            <a:r>
              <a:rPr lang="fr-FR" dirty="0"/>
              <a:t>de la laïcité dans le </a:t>
            </a:r>
            <a:r>
              <a:rPr lang="fr-FR" dirty="0" smtClean="0"/>
              <a:t>monde </a:t>
            </a:r>
            <a:r>
              <a:rPr lang="fr-FR" dirty="0"/>
              <a:t>(source: expo </a:t>
            </a:r>
            <a:r>
              <a:rPr lang="fr-FR" dirty="0" smtClean="0"/>
              <a:t>BNF</a:t>
            </a:r>
            <a:r>
              <a:rPr lang="fr-FR" dirty="0"/>
              <a:t> </a:t>
            </a:r>
            <a:r>
              <a:rPr lang="fr-FR" dirty="0" smtClean="0"/>
              <a:t>: </a:t>
            </a:r>
            <a:r>
              <a:rPr lang="fr-FR" dirty="0"/>
              <a:t>la laïcité en question </a:t>
            </a:r>
            <a:r>
              <a:rPr lang="fr-FR" dirty="0" smtClean="0"/>
              <a:t>http</a:t>
            </a:r>
            <a:r>
              <a:rPr lang="fr-FR" dirty="0"/>
              <a:t>://classes.bnf.fr/laicite/) </a:t>
            </a:r>
          </a:p>
        </p:txBody>
      </p:sp>
      <p:pic>
        <p:nvPicPr>
          <p:cNvPr id="4" name="Espace réservé du contenu 3"/>
          <p:cNvPicPr>
            <a:picLocks noGrp="1" noChangeAspect="1"/>
          </p:cNvPicPr>
          <p:nvPr>
            <p:ph idx="1"/>
          </p:nvPr>
        </p:nvPicPr>
        <p:blipFill>
          <a:blip r:embed="rId2"/>
          <a:stretch>
            <a:fillRect/>
          </a:stretch>
        </p:blipFill>
        <p:spPr>
          <a:xfrm>
            <a:off x="886679" y="1690689"/>
            <a:ext cx="7370642" cy="4653861"/>
          </a:xfrm>
          <a:prstGeom prst="rect">
            <a:avLst/>
          </a:prstGeom>
        </p:spPr>
      </p:pic>
    </p:spTree>
    <p:extLst>
      <p:ext uri="{BB962C8B-B14F-4D97-AF65-F5344CB8AC3E}">
        <p14:creationId xmlns:p14="http://schemas.microsoft.com/office/powerpoint/2010/main" val="927680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Objectifs: </a:t>
            </a:r>
            <a:endParaRPr lang="fr-FR" dirty="0"/>
          </a:p>
        </p:txBody>
      </p:sp>
      <p:sp>
        <p:nvSpPr>
          <p:cNvPr id="3" name="Espace réservé du contenu 2"/>
          <p:cNvSpPr>
            <a:spLocks noGrp="1"/>
          </p:cNvSpPr>
          <p:nvPr>
            <p:ph idx="1"/>
          </p:nvPr>
        </p:nvSpPr>
        <p:spPr/>
        <p:txBody>
          <a:bodyPr>
            <a:normAutofit/>
          </a:bodyPr>
          <a:lstStyle/>
          <a:p>
            <a:r>
              <a:rPr lang="fr-FR" sz="2800" dirty="0"/>
              <a:t>Mettre en activité les élèves </a:t>
            </a:r>
            <a:r>
              <a:rPr lang="fr-FR" sz="2800" dirty="0" smtClean="0"/>
              <a:t>(groupe ou individuelle) afin de faire </a:t>
            </a:r>
            <a:r>
              <a:rPr lang="fr-FR" sz="2800" dirty="0"/>
              <a:t>une fiche sur la situation dans un pays. </a:t>
            </a:r>
            <a:br>
              <a:rPr lang="fr-FR" sz="2800" dirty="0"/>
            </a:br>
            <a:r>
              <a:rPr lang="fr-FR" sz="2800" dirty="0" smtClean="0"/>
              <a:t>Associer les </a:t>
            </a:r>
            <a:r>
              <a:rPr lang="fr-FR" sz="2800" dirty="0"/>
              <a:t>langues </a:t>
            </a:r>
            <a:r>
              <a:rPr lang="fr-FR" sz="2800" dirty="0" smtClean="0"/>
              <a:t>vivantes (situations </a:t>
            </a:r>
            <a:r>
              <a:rPr lang="fr-FR" sz="2800" dirty="0"/>
              <a:t>au Royaume-Uni, </a:t>
            </a:r>
            <a:r>
              <a:rPr lang="fr-FR" sz="2800" dirty="0" smtClean="0"/>
              <a:t>aux Etats-Unis, en Allemagne en </a:t>
            </a:r>
            <a:r>
              <a:rPr lang="fr-FR" sz="2800" dirty="0"/>
              <a:t>Espagne, etc</a:t>
            </a:r>
            <a:r>
              <a:rPr lang="fr-FR" sz="2800" dirty="0" smtClean="0"/>
              <a:t>.)</a:t>
            </a:r>
          </a:p>
          <a:p>
            <a:r>
              <a:rPr lang="fr-FR" sz="2800" dirty="0" smtClean="0"/>
              <a:t>Prendre des exemples ailleurs parmi les pays où la liberté religieuse n’est pas assurée. </a:t>
            </a:r>
          </a:p>
          <a:p>
            <a:r>
              <a:rPr lang="fr-FR" sz="2800" dirty="0" smtClean="0"/>
              <a:t>Exposés d’élève. </a:t>
            </a:r>
            <a:endParaRPr lang="fr-FR" sz="2800" dirty="0"/>
          </a:p>
        </p:txBody>
      </p:sp>
    </p:spTree>
    <p:extLst>
      <p:ext uri="{BB962C8B-B14F-4D97-AF65-F5344CB8AC3E}">
        <p14:creationId xmlns:p14="http://schemas.microsoft.com/office/powerpoint/2010/main" val="2612850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AUTRE </a:t>
            </a:r>
            <a:r>
              <a:rPr lang="fr-FR" dirty="0" smtClean="0"/>
              <a:t>THEME possible (CYLCE 4)</a:t>
            </a:r>
            <a:endParaRPr lang="fr-FR" dirty="0"/>
          </a:p>
        </p:txBody>
      </p:sp>
      <p:sp>
        <p:nvSpPr>
          <p:cNvPr id="3" name="Espace réservé du contenu 2"/>
          <p:cNvSpPr>
            <a:spLocks noGrp="1"/>
          </p:cNvSpPr>
          <p:nvPr>
            <p:ph idx="1"/>
          </p:nvPr>
        </p:nvSpPr>
        <p:spPr/>
        <p:txBody>
          <a:bodyPr>
            <a:normAutofit fontScale="77500" lnSpcReduction="20000"/>
          </a:bodyPr>
          <a:lstStyle/>
          <a:p>
            <a:pPr marL="0" indent="0">
              <a:buNone/>
            </a:pPr>
            <a:r>
              <a:rPr lang="fr-FR" b="1" u="sng" dirty="0" smtClean="0"/>
              <a:t>Quelques événements </a:t>
            </a:r>
            <a:r>
              <a:rPr lang="fr-FR" b="1" u="sng" dirty="0"/>
              <a:t>clés dans les relations entre Etat et </a:t>
            </a:r>
            <a:r>
              <a:rPr lang="fr-FR" b="1" u="sng" dirty="0" smtClean="0"/>
              <a:t>religion: </a:t>
            </a:r>
          </a:p>
          <a:p>
            <a:endParaRPr lang="fr-FR" dirty="0" smtClean="0"/>
          </a:p>
          <a:p>
            <a:r>
              <a:rPr lang="fr-FR" dirty="0" smtClean="0"/>
              <a:t>L’édit de Nantes</a:t>
            </a:r>
          </a:p>
          <a:p>
            <a:r>
              <a:rPr lang="fr-FR" dirty="0" smtClean="0"/>
              <a:t>Edit de Fontainebleau (révocation de l’édit de Nantes)</a:t>
            </a:r>
          </a:p>
          <a:p>
            <a:r>
              <a:rPr lang="fr-FR" dirty="0" smtClean="0"/>
              <a:t>Edit de Tolérance</a:t>
            </a:r>
          </a:p>
          <a:p>
            <a:r>
              <a:rPr lang="fr-FR" dirty="0" smtClean="0"/>
              <a:t>Révolution française et Déclaration des droits de l’homme et du citoyen (article 10)</a:t>
            </a:r>
          </a:p>
          <a:p>
            <a:r>
              <a:rPr lang="fr-FR" dirty="0" smtClean="0"/>
              <a:t>Constitution civile du clergé </a:t>
            </a:r>
          </a:p>
          <a:p>
            <a:r>
              <a:rPr lang="fr-FR" dirty="0" smtClean="0"/>
              <a:t>Signature du Concordat (consulat)</a:t>
            </a:r>
          </a:p>
          <a:p>
            <a:r>
              <a:rPr lang="fr-FR" dirty="0" smtClean="0"/>
              <a:t>Ecole laïque en France</a:t>
            </a:r>
          </a:p>
          <a:p>
            <a:r>
              <a:rPr lang="fr-FR" dirty="0" smtClean="0"/>
              <a:t>Séparation des Eglises et de l’Etat </a:t>
            </a:r>
          </a:p>
          <a:p>
            <a:r>
              <a:rPr lang="fr-FR" dirty="0" smtClean="0"/>
              <a:t>Loi sur les signes et tenues qui manifestent ostensiblement une appartenance religieuse à l’école publique</a:t>
            </a:r>
          </a:p>
          <a:p>
            <a:pPr marL="0" indent="0">
              <a:buNone/>
            </a:pPr>
            <a:endParaRPr lang="fr-FR" dirty="0"/>
          </a:p>
          <a:p>
            <a:pPr>
              <a:buFont typeface="Wingdings" panose="05000000000000000000" pitchFamily="2" charset="2"/>
              <a:buChar char="Ø"/>
            </a:pPr>
            <a:r>
              <a:rPr lang="fr-FR" dirty="0" smtClean="0"/>
              <a:t>Rechercher la date, le sens de cet événement et un ou plusieurs personnages clés.</a:t>
            </a:r>
          </a:p>
          <a:p>
            <a:pPr>
              <a:buFont typeface="Wingdings" panose="05000000000000000000" pitchFamily="2" charset="2"/>
              <a:buChar char="Ø"/>
            </a:pPr>
            <a:r>
              <a:rPr lang="fr-FR" dirty="0" smtClean="0"/>
              <a:t>Situer sur une frise chronologique cet événement. </a:t>
            </a:r>
          </a:p>
          <a:p>
            <a:pPr marL="0" indent="0">
              <a:buNone/>
            </a:pPr>
            <a:endParaRPr lang="fr-FR" dirty="0"/>
          </a:p>
        </p:txBody>
      </p:sp>
    </p:spTree>
    <p:extLst>
      <p:ext uri="{BB962C8B-B14F-4D97-AF65-F5344CB8AC3E}">
        <p14:creationId xmlns:p14="http://schemas.microsoft.com/office/powerpoint/2010/main" val="1983465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culture scientifique</a:t>
            </a:r>
            <a:endParaRPr lang="fr-FR" dirty="0"/>
          </a:p>
        </p:txBody>
      </p:sp>
      <p:sp>
        <p:nvSpPr>
          <p:cNvPr id="3" name="Espace réservé du contenu 2"/>
          <p:cNvSpPr>
            <a:spLocks noGrp="1"/>
          </p:cNvSpPr>
          <p:nvPr>
            <p:ph idx="1"/>
          </p:nvPr>
        </p:nvSpPr>
        <p:spPr/>
        <p:txBody>
          <a:bodyPr>
            <a:normAutofit/>
          </a:bodyPr>
          <a:lstStyle/>
          <a:p>
            <a:r>
              <a:rPr lang="fr-FR" dirty="0" smtClean="0"/>
              <a:t>Les mathématiques, sciences et technologie sont également légitimes à investir le thème de la journée de la laïcité à l’école. </a:t>
            </a:r>
          </a:p>
          <a:p>
            <a:pPr>
              <a:buClrTx/>
              <a:buFont typeface="Wingdings" panose="05000000000000000000" pitchFamily="2" charset="2"/>
              <a:buChar char="Ø"/>
            </a:pPr>
            <a:r>
              <a:rPr lang="fr-FR" dirty="0" smtClean="0"/>
              <a:t>Les enjeux de leurs disciplines: distinguer sciences, croyances, opinions. </a:t>
            </a:r>
          </a:p>
          <a:p>
            <a:pPr>
              <a:buClrTx/>
              <a:buFont typeface="Wingdings" panose="05000000000000000000" pitchFamily="2" charset="2"/>
              <a:buChar char="Ø"/>
            </a:pPr>
            <a:r>
              <a:rPr lang="fr-FR" u="sng" dirty="0" smtClean="0"/>
              <a:t>Des études de cas: </a:t>
            </a:r>
          </a:p>
          <a:p>
            <a:pPr>
              <a:buClrTx/>
              <a:buFontTx/>
              <a:buChar char="-"/>
            </a:pPr>
            <a:r>
              <a:rPr lang="fr-FR" i="1" dirty="0" smtClean="0"/>
              <a:t>Le procès Galilée</a:t>
            </a:r>
          </a:p>
          <a:p>
            <a:pPr>
              <a:buClrTx/>
              <a:buFontTx/>
              <a:buChar char="-"/>
            </a:pPr>
            <a:r>
              <a:rPr lang="fr-FR" i="1" dirty="0"/>
              <a:t>Le procès Scopes, plus connu sous le nom de procès du singe, </a:t>
            </a:r>
            <a:r>
              <a:rPr lang="fr-FR" i="1" dirty="0" smtClean="0"/>
              <a:t>1925. </a:t>
            </a:r>
          </a:p>
          <a:p>
            <a:pPr>
              <a:buClrTx/>
              <a:buFontTx/>
              <a:buChar char="-"/>
            </a:pPr>
            <a:r>
              <a:rPr lang="fr-FR" i="1" dirty="0" smtClean="0"/>
              <a:t>Etc. </a:t>
            </a:r>
            <a:endParaRPr lang="fr-FR" i="1" dirty="0"/>
          </a:p>
        </p:txBody>
      </p:sp>
    </p:spTree>
    <p:extLst>
      <p:ext uri="{BB962C8B-B14F-4D97-AF65-F5344CB8AC3E}">
        <p14:creationId xmlns:p14="http://schemas.microsoft.com/office/powerpoint/2010/main" val="1009728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Pour des pistes de travail…</a:t>
            </a:r>
            <a:endParaRPr lang="fr-FR" dirty="0"/>
          </a:p>
        </p:txBody>
      </p:sp>
      <p:pic>
        <p:nvPicPr>
          <p:cNvPr id="4" name="Espace réservé du contenu 3"/>
          <p:cNvPicPr>
            <a:picLocks noGrp="1" noChangeAspect="1"/>
          </p:cNvPicPr>
          <p:nvPr>
            <p:ph idx="1"/>
          </p:nvPr>
        </p:nvPicPr>
        <p:blipFill>
          <a:blip r:embed="rId2"/>
          <a:stretch>
            <a:fillRect/>
          </a:stretch>
        </p:blipFill>
        <p:spPr>
          <a:xfrm>
            <a:off x="628650" y="1690689"/>
            <a:ext cx="3035657" cy="4351338"/>
          </a:xfrm>
          <a:prstGeom prst="rect">
            <a:avLst/>
          </a:prstGeom>
        </p:spPr>
      </p:pic>
    </p:spTree>
    <p:extLst>
      <p:ext uri="{BB962C8B-B14F-4D97-AF65-F5344CB8AC3E}">
        <p14:creationId xmlns:p14="http://schemas.microsoft.com/office/powerpoint/2010/main" val="1917903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u="sng" dirty="0" smtClean="0"/>
              <a:t>Au lycée</a:t>
            </a:r>
            <a:endParaRPr lang="fr-FR" sz="4000" b="1" u="sng" dirty="0"/>
          </a:p>
        </p:txBody>
      </p:sp>
      <p:sp>
        <p:nvSpPr>
          <p:cNvPr id="3" name="Espace réservé du contenu 2"/>
          <p:cNvSpPr>
            <a:spLocks noGrp="1"/>
          </p:cNvSpPr>
          <p:nvPr>
            <p:ph idx="1"/>
          </p:nvPr>
        </p:nvSpPr>
        <p:spPr/>
        <p:txBody>
          <a:bodyPr>
            <a:normAutofit/>
          </a:bodyPr>
          <a:lstStyle/>
          <a:p>
            <a:pPr>
              <a:buFont typeface="Wingdings" panose="05000000000000000000" pitchFamily="2" charset="2"/>
              <a:buChar char="Ø"/>
            </a:pPr>
            <a:r>
              <a:rPr lang="fr-FR" sz="4000" dirty="0" smtClean="0"/>
              <a:t> Propositions sur l’art sacré / l’art profane</a:t>
            </a:r>
          </a:p>
          <a:p>
            <a:pPr>
              <a:buFont typeface="Wingdings" panose="05000000000000000000" pitchFamily="2" charset="2"/>
              <a:buChar char="Ø"/>
            </a:pPr>
            <a:r>
              <a:rPr lang="fr-FR" sz="4000" dirty="0" smtClean="0"/>
              <a:t>Distinction entre sacré / profane</a:t>
            </a:r>
          </a:p>
          <a:p>
            <a:pPr>
              <a:buFont typeface="Wingdings" panose="05000000000000000000" pitchFamily="2" charset="2"/>
              <a:buChar char="Ø"/>
            </a:pPr>
            <a:r>
              <a:rPr lang="fr-FR" sz="4000" dirty="0" smtClean="0"/>
              <a:t>Séparation entre politique et religion</a:t>
            </a:r>
          </a:p>
          <a:p>
            <a:pPr>
              <a:buFont typeface="Wingdings" panose="05000000000000000000" pitchFamily="2" charset="2"/>
              <a:buChar char="Ø"/>
            </a:pPr>
            <a:r>
              <a:rPr lang="fr-FR" sz="4000" dirty="0" smtClean="0"/>
              <a:t>Etc.</a:t>
            </a:r>
            <a:endParaRPr lang="fr-FR" sz="4000" dirty="0"/>
          </a:p>
        </p:txBody>
      </p:sp>
    </p:spTree>
    <p:extLst>
      <p:ext uri="{BB962C8B-B14F-4D97-AF65-F5344CB8AC3E}">
        <p14:creationId xmlns:p14="http://schemas.microsoft.com/office/powerpoint/2010/main" val="2906442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Quelques exemples de productions d’élèves. </a:t>
            </a:r>
            <a:endParaRPr lang="fr-FR" dirty="0"/>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31406987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err="1" smtClean="0"/>
              <a:t>Lapbook</a:t>
            </a:r>
            <a:r>
              <a:rPr lang="fr-FR" sz="2800" dirty="0" smtClean="0"/>
              <a:t> sur la liberté de conscience (collège Descartes, Le Havre)</a:t>
            </a:r>
            <a:endParaRPr lang="fr-FR" sz="2800" dirty="0"/>
          </a:p>
        </p:txBody>
      </p:sp>
      <p:pic>
        <p:nvPicPr>
          <p:cNvPr id="4" name="Espace réservé du contenu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tretch/>
        </p:blipFill>
        <p:spPr>
          <a:xfrm>
            <a:off x="722608" y="1825625"/>
            <a:ext cx="7698784" cy="4351338"/>
          </a:xfrm>
        </p:spPr>
      </p:pic>
    </p:spTree>
    <p:extLst>
      <p:ext uri="{BB962C8B-B14F-4D97-AF65-F5344CB8AC3E}">
        <p14:creationId xmlns:p14="http://schemas.microsoft.com/office/powerpoint/2010/main" val="2559059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t>L’enjeu de la journée du 9 décembre</a:t>
            </a:r>
            <a:endParaRPr lang="fr-FR" b="1" i="1" dirty="0"/>
          </a:p>
        </p:txBody>
      </p:sp>
      <p:sp>
        <p:nvSpPr>
          <p:cNvPr id="3" name="Espace réservé du contenu 2"/>
          <p:cNvSpPr>
            <a:spLocks noGrp="1"/>
          </p:cNvSpPr>
          <p:nvPr>
            <p:ph idx="1"/>
          </p:nvPr>
        </p:nvSpPr>
        <p:spPr/>
        <p:txBody>
          <a:bodyPr>
            <a:normAutofit/>
          </a:bodyPr>
          <a:lstStyle/>
          <a:p>
            <a:pPr marL="0" indent="0">
              <a:buNone/>
            </a:pPr>
            <a:r>
              <a:rPr lang="fr-FR" sz="2400" dirty="0"/>
              <a:t>Le 9 </a:t>
            </a:r>
            <a:r>
              <a:rPr lang="fr-FR" sz="2400" dirty="0" smtClean="0"/>
              <a:t>décembre, </a:t>
            </a:r>
            <a:r>
              <a:rPr lang="fr-FR" sz="2400" dirty="0"/>
              <a:t>journée de la laïcité à l’école de la République, date anniversaire de la loi de 1905, </a:t>
            </a:r>
            <a:r>
              <a:rPr lang="fr-FR" sz="2400" dirty="0" smtClean="0"/>
              <a:t>dite « de séparation des Eglises et de l’Etat », est </a:t>
            </a:r>
            <a:r>
              <a:rPr lang="fr-FR" sz="2400" dirty="0"/>
              <a:t>l’occasion de rappeler le rôle essentiel de ce principe au cœur de la République et de son </a:t>
            </a:r>
            <a:r>
              <a:rPr lang="fr-FR" sz="2400" dirty="0" smtClean="0"/>
              <a:t>école, ainsi que les </a:t>
            </a:r>
            <a:r>
              <a:rPr lang="fr-FR" sz="2400" dirty="0"/>
              <a:t>fondamentaux de l’école laïque : </a:t>
            </a:r>
          </a:p>
          <a:p>
            <a:r>
              <a:rPr lang="fr-FR" sz="2400" dirty="0" smtClean="0"/>
              <a:t>une </a:t>
            </a:r>
            <a:r>
              <a:rPr lang="fr-FR" sz="2400" dirty="0"/>
              <a:t>école qui a vocation à réunir tous les enfants autour de la devise républicaine ;  </a:t>
            </a:r>
          </a:p>
          <a:p>
            <a:r>
              <a:rPr lang="fr-FR" sz="2400" dirty="0" smtClean="0"/>
              <a:t>une </a:t>
            </a:r>
            <a:r>
              <a:rPr lang="fr-FR" sz="2400" dirty="0"/>
              <a:t>école qui protège les enfants de toute pression religieuse ; </a:t>
            </a:r>
          </a:p>
          <a:p>
            <a:r>
              <a:rPr lang="fr-FR" sz="2400" dirty="0" smtClean="0"/>
              <a:t>une </a:t>
            </a:r>
            <a:r>
              <a:rPr lang="fr-FR" sz="2400" dirty="0"/>
              <a:t>école qui protège les enseignements de toute contestation. </a:t>
            </a:r>
          </a:p>
          <a:p>
            <a:endParaRPr lang="fr-FR" dirty="0"/>
          </a:p>
        </p:txBody>
      </p:sp>
    </p:spTree>
    <p:extLst>
      <p:ext uri="{BB962C8B-B14F-4D97-AF65-F5344CB8AC3E}">
        <p14:creationId xmlns:p14="http://schemas.microsoft.com/office/powerpoint/2010/main" val="38293564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LAPBook</a:t>
            </a:r>
            <a:r>
              <a:rPr lang="fr-FR" dirty="0" smtClean="0"/>
              <a:t> sur la liberté de la presse</a:t>
            </a:r>
            <a:endParaRPr lang="fr-FR" dirty="0"/>
          </a:p>
        </p:txBody>
      </p:sp>
      <p:pic>
        <p:nvPicPr>
          <p:cNvPr id="4" name="Espace réservé du contenu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012" r="11920" b="2710"/>
          <a:stretch/>
        </p:blipFill>
        <p:spPr>
          <a:xfrm>
            <a:off x="395536" y="1268760"/>
            <a:ext cx="8277958" cy="5469697"/>
          </a:xfrm>
        </p:spPr>
      </p:pic>
    </p:spTree>
    <p:extLst>
      <p:ext uri="{BB962C8B-B14F-4D97-AF65-F5344CB8AC3E}">
        <p14:creationId xmlns:p14="http://schemas.microsoft.com/office/powerpoint/2010/main" val="3379643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 tant d’autres possibilités: </a:t>
            </a:r>
            <a:endParaRPr lang="fr-FR" dirty="0"/>
          </a:p>
        </p:txBody>
      </p:sp>
      <p:sp>
        <p:nvSpPr>
          <p:cNvPr id="3" name="Espace réservé du contenu 2"/>
          <p:cNvSpPr>
            <a:spLocks noGrp="1"/>
          </p:cNvSpPr>
          <p:nvPr>
            <p:ph idx="1"/>
          </p:nvPr>
        </p:nvSpPr>
        <p:spPr/>
        <p:txBody>
          <a:bodyPr/>
          <a:lstStyle/>
          <a:p>
            <a:r>
              <a:rPr lang="fr-FR" dirty="0" smtClean="0"/>
              <a:t>Web radio des établissements sur le sujet; </a:t>
            </a:r>
          </a:p>
          <a:p>
            <a:pPr marL="0" indent="0">
              <a:buNone/>
            </a:pPr>
            <a:endParaRPr lang="fr-FR" dirty="0" smtClean="0"/>
          </a:p>
          <a:p>
            <a:r>
              <a:rPr lang="fr-FR" dirty="0" smtClean="0"/>
              <a:t>Réaliser une capsule vidéo sur la laïcité en France: </a:t>
            </a:r>
          </a:p>
          <a:p>
            <a:pPr marL="0" indent="0">
              <a:buNone/>
            </a:pPr>
            <a:r>
              <a:rPr lang="fr-FR" dirty="0">
                <a:hlinkClick r:id="rId2"/>
              </a:rPr>
              <a:t>http://</a:t>
            </a:r>
            <a:r>
              <a:rPr lang="fr-FR" dirty="0" smtClean="0">
                <a:hlinkClick r:id="rId2"/>
              </a:rPr>
              <a:t>hist-geo.spip.ac-rouen.fr/spip.php?article6176</a:t>
            </a:r>
            <a:endParaRPr lang="fr-FR" dirty="0" smtClean="0"/>
          </a:p>
          <a:p>
            <a:pPr marL="0" indent="0">
              <a:buNone/>
            </a:pPr>
            <a:endParaRPr lang="fr-FR" dirty="0" smtClean="0"/>
          </a:p>
          <a:p>
            <a:r>
              <a:rPr lang="fr-FR" dirty="0" smtClean="0"/>
              <a:t>Lectures de textes littéraires (discours de Victor Hugo contre la loi Falloux par exemple). Expérience menée en 2018 avec les élèves du lycée Senghor (Evreux), impliquant le public selon les indications relevé dans le compte-rendu de la séance à l’Assemblée nationale (cri, applaudissement, etc.). </a:t>
            </a:r>
          </a:p>
        </p:txBody>
      </p:sp>
    </p:spTree>
    <p:extLst>
      <p:ext uri="{BB962C8B-B14F-4D97-AF65-F5344CB8AC3E}">
        <p14:creationId xmlns:p14="http://schemas.microsoft.com/office/powerpoint/2010/main" val="3354716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Liste d’actions sont possibles et existantes </a:t>
            </a:r>
            <a:r>
              <a:rPr lang="fr-FR" dirty="0" smtClean="0"/>
              <a:t>(suite):</a:t>
            </a:r>
            <a:r>
              <a:rPr lang="fr-FR" dirty="0"/>
              <a:t/>
            </a:r>
            <a:br>
              <a:rPr lang="fr-FR" dirty="0"/>
            </a:br>
            <a:endParaRPr lang="fr-FR" dirty="0"/>
          </a:p>
        </p:txBody>
      </p:sp>
      <p:sp>
        <p:nvSpPr>
          <p:cNvPr id="3" name="Espace réservé du contenu 2"/>
          <p:cNvSpPr>
            <a:spLocks noGrp="1"/>
          </p:cNvSpPr>
          <p:nvPr>
            <p:ph idx="1"/>
          </p:nvPr>
        </p:nvSpPr>
        <p:spPr/>
        <p:txBody>
          <a:bodyPr>
            <a:normAutofit fontScale="92500" lnSpcReduction="20000"/>
          </a:bodyPr>
          <a:lstStyle/>
          <a:p>
            <a:pPr marL="0" indent="0">
              <a:buNone/>
            </a:pPr>
            <a:r>
              <a:rPr lang="fr-FR" dirty="0" smtClean="0"/>
              <a:t>- </a:t>
            </a:r>
            <a:r>
              <a:rPr lang="fr-FR" dirty="0"/>
              <a:t>plantation arbre de la laïcité, d'année en année cela devient verger de la laïcité, qui accueille tous les élèves; </a:t>
            </a:r>
          </a:p>
          <a:p>
            <a:pPr marL="0" indent="0">
              <a:buNone/>
            </a:pPr>
            <a:r>
              <a:rPr lang="fr-FR" dirty="0"/>
              <a:t>- réalisation arbre de la laïcité, les mains peintes des élèves, de couleurs différents, représentant les feuilles, avec un message écrit sur chacune en lien avec la liberté de conscience;</a:t>
            </a:r>
          </a:p>
          <a:p>
            <a:pPr marL="0" indent="0">
              <a:buNone/>
            </a:pPr>
            <a:r>
              <a:rPr lang="fr-FR" dirty="0"/>
              <a:t>- des </a:t>
            </a:r>
            <a:r>
              <a:rPr lang="fr-FR" dirty="0" err="1"/>
              <a:t>saynetes</a:t>
            </a:r>
            <a:r>
              <a:rPr lang="fr-FR" dirty="0"/>
              <a:t>, représentations jouées par les élèves;</a:t>
            </a:r>
          </a:p>
          <a:p>
            <a:pPr marL="0" indent="0">
              <a:buNone/>
            </a:pPr>
            <a:r>
              <a:rPr lang="fr-FR" dirty="0"/>
              <a:t>- lecture de texte;</a:t>
            </a:r>
          </a:p>
          <a:p>
            <a:pPr marL="0" indent="0">
              <a:buNone/>
            </a:pPr>
            <a:r>
              <a:rPr lang="fr-FR" dirty="0"/>
              <a:t>- réalisation de dessins sur les valeurs (liberté, égalité, fraternité, le lien avec la laïcité devra être expliqué par le professeur);</a:t>
            </a:r>
          </a:p>
          <a:p>
            <a:pPr marL="0" indent="0">
              <a:buNone/>
            </a:pPr>
            <a:r>
              <a:rPr lang="fr-FR" dirty="0"/>
              <a:t>- travail sur la charte de la laïcité (il existe une version pour enfant);</a:t>
            </a:r>
          </a:p>
          <a:p>
            <a:pPr marL="0" indent="0">
              <a:buNone/>
            </a:pPr>
            <a:r>
              <a:rPr lang="fr-FR" dirty="0"/>
              <a:t>- travail sur des albums jeunesse, pour enfant sur la liberté de conscience, le respect des croyances, la liberté donnée à l'enfant de faire des choix, de changer d'opinion... Il existe un album dans la série Les p'tits citoyens, intitulé "et si on s'parlait de la laïcité" (n°22).</a:t>
            </a:r>
          </a:p>
          <a:p>
            <a:pPr marL="0" indent="0">
              <a:buNone/>
            </a:pPr>
            <a:r>
              <a:rPr lang="fr-FR" dirty="0"/>
              <a:t>- travail sur des thématiques: mariage, deuil, comment le choix s'y exprime le choix et la liberté de l’individu (mariage civil, mariage religieux, que signifie ce choix ?). </a:t>
            </a:r>
          </a:p>
          <a:p>
            <a:pPr marL="0" indent="0">
              <a:buNone/>
            </a:pPr>
            <a:endParaRPr lang="fr-FR" dirty="0"/>
          </a:p>
        </p:txBody>
      </p:sp>
    </p:spTree>
    <p:extLst>
      <p:ext uri="{BB962C8B-B14F-4D97-AF65-F5344CB8AC3E}">
        <p14:creationId xmlns:p14="http://schemas.microsoft.com/office/powerpoint/2010/main" val="2292560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Conseils: Mobiliser Les instances</a:t>
            </a:r>
            <a:endParaRPr lang="fr-FR" dirty="0"/>
          </a:p>
        </p:txBody>
      </p:sp>
      <p:sp>
        <p:nvSpPr>
          <p:cNvPr id="3" name="Espace réservé du contenu 2"/>
          <p:cNvSpPr>
            <a:spLocks noGrp="1"/>
          </p:cNvSpPr>
          <p:nvPr>
            <p:ph idx="1"/>
          </p:nvPr>
        </p:nvSpPr>
        <p:spPr/>
        <p:txBody>
          <a:bodyPr/>
          <a:lstStyle/>
          <a:p>
            <a:r>
              <a:rPr lang="fr-FR" dirty="0"/>
              <a:t>Rôle des instances : </a:t>
            </a:r>
            <a:r>
              <a:rPr lang="fr-FR" dirty="0" smtClean="0"/>
              <a:t>conseil de classe, conseil </a:t>
            </a:r>
            <a:r>
              <a:rPr lang="fr-FR" dirty="0"/>
              <a:t>école-collège, CESC </a:t>
            </a:r>
            <a:r>
              <a:rPr lang="fr-FR" dirty="0" err="1" smtClean="0"/>
              <a:t>interdegrés</a:t>
            </a:r>
            <a:r>
              <a:rPr lang="fr-FR" dirty="0" smtClean="0"/>
              <a:t>.</a:t>
            </a:r>
          </a:p>
          <a:p>
            <a:r>
              <a:rPr lang="fr-FR" dirty="0" smtClean="0"/>
              <a:t>Responsabilisation </a:t>
            </a:r>
            <a:r>
              <a:rPr lang="fr-FR" dirty="0"/>
              <a:t>de tous les acteurs (personnels, élèves, parents).</a:t>
            </a:r>
          </a:p>
          <a:p>
            <a:r>
              <a:rPr lang="fr-FR" dirty="0"/>
              <a:t>La vie collégienne et la vie lycéenne: responsabiliser les élèves; leur donner l’initiative. </a:t>
            </a:r>
            <a:r>
              <a:rPr lang="fr-FR" dirty="0" smtClean="0"/>
              <a:t>Inscrire un travail sur la liberté de conscience dans le cadre de la vie scolaire. </a:t>
            </a:r>
            <a:endParaRPr lang="fr-FR" dirty="0"/>
          </a:p>
          <a:p>
            <a:endParaRPr lang="fr-FR" dirty="0"/>
          </a:p>
        </p:txBody>
      </p:sp>
    </p:spTree>
    <p:extLst>
      <p:ext uri="{BB962C8B-B14F-4D97-AF65-F5344CB8AC3E}">
        <p14:creationId xmlns:p14="http://schemas.microsoft.com/office/powerpoint/2010/main" val="39890930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a:bodyPr>
          <a:lstStyle/>
          <a:p>
            <a:r>
              <a:rPr lang="fr-FR" b="1" u="sng" dirty="0"/>
              <a:t>Les textes de références : </a:t>
            </a:r>
            <a:endParaRPr lang="fr-FR" dirty="0"/>
          </a:p>
          <a:p>
            <a:r>
              <a:rPr lang="fr-FR" dirty="0"/>
              <a:t>- Vadémécum « La laïcité à l’école » </a:t>
            </a:r>
            <a:r>
              <a:rPr lang="fr-FR" dirty="0" err="1"/>
              <a:t>Éduscol</a:t>
            </a:r>
            <a:r>
              <a:rPr lang="fr-FR" dirty="0"/>
              <a:t> : </a:t>
            </a:r>
            <a:r>
              <a:rPr lang="fr-FR" u="sng" dirty="0">
                <a:hlinkClick r:id="rId2"/>
              </a:rPr>
              <a:t>https://eduscol.education.fr/cid126696/la-laicite-a-l-ecole.html</a:t>
            </a:r>
            <a:endParaRPr lang="fr-FR" dirty="0"/>
          </a:p>
          <a:p>
            <a:r>
              <a:rPr lang="fr-FR" dirty="0"/>
              <a:t>- Charte de la laïcité à l’École, et articles à visée pédagogique, commentaires filmés des articles de la Charte : </a:t>
            </a:r>
            <a:r>
              <a:rPr lang="fr-FR" dirty="0" err="1"/>
              <a:t>Éduscol</a:t>
            </a:r>
            <a:r>
              <a:rPr lang="fr-FR" dirty="0"/>
              <a:t> : </a:t>
            </a:r>
            <a:r>
              <a:rPr lang="fr-FR" u="sng" dirty="0">
                <a:hlinkClick r:id="rId3"/>
              </a:rPr>
              <a:t>https://eduscol.education.fr/cid46673/ressources-nationales.html#lien3</a:t>
            </a:r>
            <a:endParaRPr lang="fr-FR" dirty="0"/>
          </a:p>
          <a:p>
            <a:r>
              <a:rPr lang="fr-FR" dirty="0"/>
              <a:t>- </a:t>
            </a:r>
            <a:r>
              <a:rPr lang="fr-FR" dirty="0" err="1"/>
              <a:t>Canopé</a:t>
            </a:r>
            <a:r>
              <a:rPr lang="fr-FR" dirty="0"/>
              <a:t> :  </a:t>
            </a:r>
            <a:r>
              <a:rPr lang="fr-FR" u="sng" dirty="0">
                <a:hlinkClick r:id="rId4"/>
              </a:rPr>
              <a:t>https://www.reseau-canope.fr/les-valeurs-de-la-republique/eduquer-a-lalaicite.html</a:t>
            </a:r>
            <a:endParaRPr lang="fr-FR" dirty="0"/>
          </a:p>
          <a:p>
            <a:r>
              <a:rPr lang="fr-FR" dirty="0"/>
              <a:t>- Charte de la laïcité adaptée (format A4, format A3,  charte simplifiée, impression en braille, vidéo en langue des signes) </a:t>
            </a:r>
            <a:r>
              <a:rPr lang="fr-FR" dirty="0" err="1"/>
              <a:t>Education.gouv</a:t>
            </a:r>
            <a:r>
              <a:rPr lang="fr-FR" dirty="0"/>
              <a:t> : www.education.gouv.fr/laicite </a:t>
            </a:r>
          </a:p>
          <a:p>
            <a:endParaRPr lang="fr-FR" dirty="0"/>
          </a:p>
        </p:txBody>
      </p:sp>
    </p:spTree>
    <p:extLst>
      <p:ext uri="{BB962C8B-B14F-4D97-AF65-F5344CB8AC3E}">
        <p14:creationId xmlns:p14="http://schemas.microsoft.com/office/powerpoint/2010/main" val="2748244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p:txBody>
          <a:bodyPr>
            <a:normAutofit/>
          </a:bodyPr>
          <a:lstStyle/>
          <a:p>
            <a:pPr eaLnBrk="1" fontAlgn="auto" hangingPunct="1">
              <a:spcAft>
                <a:spcPts val="0"/>
              </a:spcAft>
              <a:defRPr/>
            </a:pPr>
            <a:r>
              <a:rPr lang="fr-FR" altLang="fr-FR" smtClean="0"/>
              <a:t>Les valeurs républicaines et le principe de laïcité</a:t>
            </a:r>
          </a:p>
        </p:txBody>
      </p:sp>
      <p:sp>
        <p:nvSpPr>
          <p:cNvPr id="11267" name="Espace réservé du contenu 2"/>
          <p:cNvSpPr>
            <a:spLocks noGrp="1"/>
          </p:cNvSpPr>
          <p:nvPr>
            <p:ph idx="1"/>
          </p:nvPr>
        </p:nvSpPr>
        <p:spPr/>
        <p:txBody>
          <a:bodyPr/>
          <a:lstStyle/>
          <a:p>
            <a:pPr eaLnBrk="1" hangingPunct="1"/>
            <a:r>
              <a:rPr lang="fr-FR" altLang="fr-FR" smtClean="0"/>
              <a:t>La laïcité : une construction dynamique</a:t>
            </a:r>
          </a:p>
          <a:p>
            <a:pPr eaLnBrk="1" hangingPunct="1">
              <a:buFontTx/>
              <a:buNone/>
            </a:pPr>
            <a:endParaRPr lang="fr-FR" altLang="fr-FR" smtClean="0"/>
          </a:p>
        </p:txBody>
      </p:sp>
      <p:sp>
        <p:nvSpPr>
          <p:cNvPr id="11268" name="Espace réservé du numéro de diapositive 3"/>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eaLnBrk="0" hangingPunct="0">
              <a:spcBef>
                <a:spcPct val="20000"/>
              </a:spcBef>
              <a:buClr>
                <a:schemeClr val="accent1"/>
              </a:buClr>
              <a:buFont typeface="Arial"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charset="0"/>
              <a:buChar char="•"/>
              <a:defRPr sz="2000">
                <a:solidFill>
                  <a:schemeClr val="tx1"/>
                </a:solidFill>
                <a:latin typeface="Calibri" pitchFamily="34" charset="0"/>
              </a:defRPr>
            </a:lvl2pPr>
            <a:lvl3pPr marL="1143000" indent="-228600" eaLnBrk="0" hangingPunct="0">
              <a:spcBef>
                <a:spcPct val="20000"/>
              </a:spcBef>
              <a:buClr>
                <a:srgbClr val="5BD078"/>
              </a:buClr>
              <a:buFont typeface="Arial" charset="0"/>
              <a:buChar char="•"/>
              <a:defRPr>
                <a:solidFill>
                  <a:schemeClr val="tx1"/>
                </a:solidFill>
                <a:latin typeface="Calibri" pitchFamily="34" charset="0"/>
              </a:defRPr>
            </a:lvl3pPr>
            <a:lvl4pPr marL="1600200" indent="-228600" eaLnBrk="0" hangingPunct="0">
              <a:spcBef>
                <a:spcPct val="20000"/>
              </a:spcBef>
              <a:buClr>
                <a:srgbClr val="A5D028"/>
              </a:buClr>
              <a:buFont typeface="Arial" charset="0"/>
              <a:buChar char="•"/>
              <a:defRPr sz="1600">
                <a:solidFill>
                  <a:schemeClr val="tx1"/>
                </a:solidFill>
                <a:latin typeface="Calibri" pitchFamily="34" charset="0"/>
              </a:defRPr>
            </a:lvl4pPr>
            <a:lvl5pPr marL="2057400" indent="-228600" eaLnBrk="0" hangingPunct="0">
              <a:spcBef>
                <a:spcPct val="20000"/>
              </a:spcBef>
              <a:buClr>
                <a:srgbClr val="F5C040"/>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F5C040"/>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F5C040"/>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F5C040"/>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F5C040"/>
              </a:buClr>
              <a:buFont typeface="Arial" charset="0"/>
              <a:buChar char="•"/>
              <a:defRPr sz="1400">
                <a:solidFill>
                  <a:schemeClr val="tx1"/>
                </a:solidFill>
                <a:latin typeface="Calibri" pitchFamily="34" charset="0"/>
              </a:defRPr>
            </a:lvl9pPr>
          </a:lstStyle>
          <a:p>
            <a:pPr eaLnBrk="1" hangingPunct="1">
              <a:spcBef>
                <a:spcPct val="0"/>
              </a:spcBef>
              <a:buClrTx/>
              <a:buFontTx/>
              <a:buNone/>
            </a:pPr>
            <a:fld id="{1F9A01F7-E55B-4FE7-A26C-A0E00BD999C2}" type="slidenum">
              <a:rPr lang="fr-FR" altLang="fr-FR" sz="1200" smtClean="0">
                <a:solidFill>
                  <a:srgbClr val="57517B"/>
                </a:solidFill>
                <a:latin typeface="Arial Narrow" pitchFamily="34" charset="0"/>
              </a:rPr>
              <a:pPr eaLnBrk="1" hangingPunct="1">
                <a:spcBef>
                  <a:spcPct val="0"/>
                </a:spcBef>
                <a:buClrTx/>
                <a:buFontTx/>
                <a:buNone/>
              </a:pPr>
              <a:t>4</a:t>
            </a:fld>
            <a:endParaRPr lang="fr-FR" altLang="fr-FR" sz="1200" smtClean="0">
              <a:solidFill>
                <a:srgbClr val="57517B"/>
              </a:solidFill>
              <a:latin typeface="Arial Narrow" pitchFamily="34" charset="0"/>
            </a:endParaRPr>
          </a:p>
        </p:txBody>
      </p:sp>
      <p:pic>
        <p:nvPicPr>
          <p:cNvPr id="11269"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2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61958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457200" y="908720"/>
                <a:ext cx="8229600" cy="5415880"/>
              </a:xfrm>
            </p:spPr>
            <p:txBody>
              <a:bodyPr>
                <a:normAutofit fontScale="92500"/>
              </a:bodyPr>
              <a:lstStyle/>
              <a:p>
                <a:pPr marL="0" indent="0">
                  <a:buNone/>
                </a:pPr>
                <a:r>
                  <a:rPr lang="fr-FR" sz="4400" b="1" u="sng" dirty="0">
                    <a:effectLst>
                      <a:outerShdw blurRad="38100" dist="38100" dir="2700000" algn="tl">
                        <a:srgbClr val="000000">
                          <a:alpha val="43137"/>
                        </a:srgbClr>
                      </a:outerShdw>
                    </a:effectLst>
                  </a:rPr>
                  <a:t>Les 3 principes </a:t>
                </a:r>
                <a:r>
                  <a:rPr lang="fr-FR" sz="4400" b="1" u="sng" dirty="0" smtClean="0">
                    <a:effectLst>
                      <a:outerShdw blurRad="38100" dist="38100" dir="2700000" algn="tl">
                        <a:srgbClr val="000000">
                          <a:alpha val="43137"/>
                        </a:srgbClr>
                      </a:outerShdw>
                    </a:effectLst>
                  </a:rPr>
                  <a:t>essentiels à propos du principe de laïcité : </a:t>
                </a:r>
              </a:p>
              <a:p>
                <a:pPr marL="0" indent="0">
                  <a:buNone/>
                </a:pPr>
                <a:r>
                  <a:rPr lang="fr-FR" sz="4400" dirty="0"/>
                  <a:t/>
                </a:r>
                <a:br>
                  <a:rPr lang="fr-FR" sz="4400" dirty="0"/>
                </a:br>
                <a:r>
                  <a:rPr lang="fr-FR" sz="4400" dirty="0"/>
                  <a:t>- </a:t>
                </a:r>
                <a:r>
                  <a:rPr lang="fr-FR" sz="4400" b="1" dirty="0"/>
                  <a:t>liberté </a:t>
                </a:r>
                <a:r>
                  <a:rPr lang="fr-FR" sz="4400" dirty="0"/>
                  <a:t>(de croire ou de ne pas </a:t>
                </a:r>
                <a:r>
                  <a:rPr lang="fr-FR" sz="4400" dirty="0" smtClean="0"/>
                  <a:t>croire, de changer d’opinion…); </a:t>
                </a:r>
                <a:r>
                  <a:rPr lang="fr-FR" sz="4400" dirty="0"/>
                  <a:t/>
                </a:r>
                <a:br>
                  <a:rPr lang="fr-FR" sz="4400" dirty="0"/>
                </a:br>
                <a:r>
                  <a:rPr lang="fr-FR" sz="4400" dirty="0"/>
                  <a:t>- </a:t>
                </a:r>
                <a:r>
                  <a:rPr lang="fr-FR" sz="4400" b="1" dirty="0"/>
                  <a:t>neutralité</a:t>
                </a:r>
                <a:r>
                  <a:rPr lang="fr-FR" sz="4400" dirty="0"/>
                  <a:t> des agents de </a:t>
                </a:r>
                <a:r>
                  <a:rPr lang="fr-FR" sz="4400" dirty="0" smtClean="0"/>
                  <a:t>l’Etat; </a:t>
                </a:r>
                <a:r>
                  <a:rPr lang="fr-FR" sz="4400" dirty="0"/>
                  <a:t/>
                </a:r>
                <a:br>
                  <a:rPr lang="fr-FR" sz="4400" dirty="0"/>
                </a:br>
                <a:r>
                  <a:rPr lang="fr-FR" sz="4400" dirty="0"/>
                  <a:t>- </a:t>
                </a:r>
                <a:r>
                  <a:rPr lang="fr-FR" sz="4400" b="1" dirty="0"/>
                  <a:t>protection</a:t>
                </a:r>
                <a:r>
                  <a:rPr lang="fr-FR" sz="4400" dirty="0"/>
                  <a:t> </a:t>
                </a:r>
                <a:r>
                  <a:rPr lang="fr-FR" sz="4400" dirty="0" smtClean="0"/>
                  <a:t>et bien être des enfants. </a:t>
                </a:r>
              </a:p>
              <a:p>
                <a:pPr marL="0" indent="0">
                  <a:buNone/>
                </a:pPr>
                <a14:m>
                  <m:oMath xmlns:m="http://schemas.openxmlformats.org/officeDocument/2006/math">
                    <m:r>
                      <a:rPr lang="fr-FR" sz="4400" i="1" dirty="0" smtClean="0">
                        <a:latin typeface="Cambria Math"/>
                        <a:ea typeface="Cambria Math"/>
                      </a:rPr>
                      <m:t>→</m:t>
                    </m:r>
                  </m:oMath>
                </a14:m>
                <a:r>
                  <a:rPr lang="fr-FR" sz="4400" dirty="0" smtClean="0"/>
                  <a:t> Faire de l’école un espace </a:t>
                </a:r>
                <a:r>
                  <a:rPr lang="fr-FR" sz="4400" u="sng" dirty="0" smtClean="0"/>
                  <a:t>commun</a:t>
                </a:r>
                <a:r>
                  <a:rPr lang="fr-FR" sz="4400" dirty="0" smtClean="0"/>
                  <a:t> à tous. </a:t>
                </a:r>
                <a:endParaRPr lang="fr-FR" sz="4400"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457200" y="908720"/>
                <a:ext cx="8229600" cy="5415880"/>
              </a:xfrm>
              <a:blipFill>
                <a:blip r:embed="rId2"/>
                <a:stretch>
                  <a:fillRect l="-2815" t="-3262" r="-1111" b="-3825"/>
                </a:stretch>
              </a:blipFill>
            </p:spPr>
            <p:txBody>
              <a:bodyPr/>
              <a:lstStyle/>
              <a:p>
                <a:r>
                  <a:rPr lang="fr-FR">
                    <a:noFill/>
                  </a:rPr>
                  <a:t> </a:t>
                </a:r>
              </a:p>
            </p:txBody>
          </p:sp>
        </mc:Fallback>
      </mc:AlternateContent>
    </p:spTree>
    <p:extLst>
      <p:ext uri="{BB962C8B-B14F-4D97-AF65-F5344CB8AC3E}">
        <p14:creationId xmlns:p14="http://schemas.microsoft.com/office/powerpoint/2010/main" val="29506237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332656"/>
            <a:ext cx="8784976" cy="1656184"/>
          </a:xfrm>
        </p:spPr>
        <p:txBody>
          <a:bodyPr>
            <a:noAutofit/>
          </a:bodyPr>
          <a:lstStyle/>
          <a:p>
            <a:r>
              <a:rPr lang="fr-FR" sz="2400" b="1" dirty="0" smtClean="0">
                <a:solidFill>
                  <a:schemeClr val="tx1"/>
                </a:solidFill>
              </a:rPr>
              <a:t>Mettre en œuvre une pédagogie de la laïcité et des  valeurs de la République : </a:t>
            </a:r>
            <a:br>
              <a:rPr lang="fr-FR" sz="2400" b="1" dirty="0" smtClean="0">
                <a:solidFill>
                  <a:schemeClr val="tx1"/>
                </a:solidFill>
              </a:rPr>
            </a:br>
            <a:r>
              <a:rPr lang="fr-FR" sz="2400" b="1" dirty="0">
                <a:solidFill>
                  <a:schemeClr val="tx1"/>
                </a:solidFill>
              </a:rPr>
              <a:t/>
            </a:r>
            <a:br>
              <a:rPr lang="fr-FR" sz="2400" b="1" dirty="0">
                <a:solidFill>
                  <a:schemeClr val="tx1"/>
                </a:solidFill>
              </a:rPr>
            </a:br>
            <a:endParaRPr lang="fr-FR" dirty="0">
              <a:solidFill>
                <a:schemeClr val="tx1"/>
              </a:solidFill>
            </a:endParaRPr>
          </a:p>
        </p:txBody>
      </p:sp>
      <p:sp>
        <p:nvSpPr>
          <p:cNvPr id="3" name="Espace réservé du contenu 2"/>
          <p:cNvSpPr>
            <a:spLocks noGrp="1"/>
          </p:cNvSpPr>
          <p:nvPr>
            <p:ph idx="1"/>
          </p:nvPr>
        </p:nvSpPr>
        <p:spPr>
          <a:xfrm>
            <a:off x="0" y="1412776"/>
            <a:ext cx="9144000" cy="5445224"/>
          </a:xfrm>
        </p:spPr>
        <p:txBody>
          <a:bodyPr>
            <a:normAutofit/>
          </a:bodyPr>
          <a:lstStyle/>
          <a:p>
            <a:r>
              <a:rPr lang="fr-FR" sz="3600" b="1" dirty="0" smtClean="0"/>
              <a:t>Travailler l’estime de soi, la confiance en soi; </a:t>
            </a:r>
          </a:p>
          <a:p>
            <a:r>
              <a:rPr lang="fr-FR" sz="3600" dirty="0"/>
              <a:t>Décloisonner vie scolaire et </a:t>
            </a:r>
            <a:r>
              <a:rPr lang="fr-FR" sz="3600" dirty="0" smtClean="0"/>
              <a:t>enseignements; favoriser le compréhension et le respect des règles communes (bien vivre ensemble), les droits et devoirs des élèves. </a:t>
            </a:r>
            <a:endParaRPr lang="fr-FR" sz="3600" dirty="0"/>
          </a:p>
          <a:p>
            <a:r>
              <a:rPr lang="fr-FR" sz="3600" dirty="0" smtClean="0"/>
              <a:t>Mettre en œuvre le socle commun et les parcours (dont le parcours citoyen, le parcours avenir notamment).</a:t>
            </a:r>
          </a:p>
          <a:p>
            <a:endParaRPr lang="fr-FR" dirty="0"/>
          </a:p>
          <a:p>
            <a:pPr marL="0" indent="0">
              <a:buNone/>
            </a:pPr>
            <a:endParaRPr lang="fr-FR" dirty="0" smtClean="0"/>
          </a:p>
        </p:txBody>
      </p:sp>
    </p:spTree>
    <p:extLst>
      <p:ext uri="{BB962C8B-B14F-4D97-AF65-F5344CB8AC3E}">
        <p14:creationId xmlns:p14="http://schemas.microsoft.com/office/powerpoint/2010/main" val="36752880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Plusieurs vidéos en ligne: </a:t>
            </a:r>
            <a:endParaRPr lang="fr-FR" dirty="0"/>
          </a:p>
        </p:txBody>
      </p:sp>
      <p:sp>
        <p:nvSpPr>
          <p:cNvPr id="3" name="Espace réservé du contenu 2"/>
          <p:cNvSpPr>
            <a:spLocks noGrp="1"/>
          </p:cNvSpPr>
          <p:nvPr>
            <p:ph idx="1"/>
          </p:nvPr>
        </p:nvSpPr>
        <p:spPr>
          <a:xfrm>
            <a:off x="304800" y="1484784"/>
            <a:ext cx="3907160" cy="4896544"/>
          </a:xfrm>
        </p:spPr>
        <p:txBody>
          <a:bodyPr>
            <a:normAutofit fontScale="85000" lnSpcReduction="20000"/>
          </a:bodyPr>
          <a:lstStyle/>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  Vidéo sur le site : Les Petits citoyens, notamment sur des sujets comme la liberté de penser : </a:t>
            </a:r>
            <a:r>
              <a:rPr lang="fr-FR"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https://lespetitscitoyens.com/a-voir/droit-a-la-liberte-de-penser/</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 Vidéo Un jour une actu, </a:t>
            </a:r>
            <a:r>
              <a:rPr lang="fr-FR"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 A quoi ça sert l’école ? »</a:t>
            </a:r>
            <a:r>
              <a:rPr lang="fr-FR" dirty="0">
                <a:latin typeface="Calibri" panose="020F0502020204030204" pitchFamily="34" charset="0"/>
                <a:ea typeface="Calibri" panose="020F0502020204030204" pitchFamily="34" charset="0"/>
                <a:cs typeface="Times New Roman" panose="02020603050405020304" pitchFamily="18" charset="0"/>
              </a:rPr>
              <a:t> (septembre 2020)</a:t>
            </a: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 Vidéo Un jour une actu, </a:t>
            </a:r>
            <a:r>
              <a:rPr lang="fr-FR"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 C’est quoi la liberté d’expression »</a:t>
            </a:r>
            <a:r>
              <a:rPr lang="fr-FR" dirty="0">
                <a:latin typeface="Calibri" panose="020F0502020204030204" pitchFamily="34" charset="0"/>
                <a:ea typeface="Calibri" panose="020F0502020204030204" pitchFamily="34" charset="0"/>
                <a:cs typeface="Times New Roman" panose="02020603050405020304" pitchFamily="18" charset="0"/>
              </a:rPr>
              <a:t> (septembre 2020)</a:t>
            </a: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 Vidéo Un jour une actu</a:t>
            </a:r>
            <a:r>
              <a:rPr lang="fr-FR"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 « De quoi un professeur </a:t>
            </a:r>
            <a:r>
              <a:rPr lang="fr-FR" u="sng" dirty="0" err="1">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a-t-il</a:t>
            </a:r>
            <a:r>
              <a:rPr lang="fr-FR"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 le droit de parler en classe ? »</a:t>
            </a:r>
            <a:r>
              <a:rPr lang="fr-FR" dirty="0">
                <a:latin typeface="Calibri" panose="020F0502020204030204" pitchFamily="34" charset="0"/>
                <a:ea typeface="Calibri" panose="020F0502020204030204" pitchFamily="34" charset="0"/>
                <a:cs typeface="Times New Roman" panose="02020603050405020304" pitchFamily="18" charset="0"/>
              </a:rPr>
              <a:t> (novembre 2020)</a:t>
            </a: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 Vidéo Un jour une actu, </a:t>
            </a:r>
            <a:r>
              <a:rPr lang="fr-FR"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 C’est quoi la laïcité ? »</a:t>
            </a:r>
            <a:r>
              <a:rPr lang="fr-FR" dirty="0">
                <a:latin typeface="Calibri" panose="020F0502020204030204" pitchFamily="34" charset="0"/>
                <a:ea typeface="Calibri" panose="020F0502020204030204" pitchFamily="34" charset="0"/>
                <a:cs typeface="Times New Roman" panose="02020603050405020304" pitchFamily="18" charset="0"/>
              </a:rPr>
              <a:t>, (décembre 2016)</a:t>
            </a:r>
          </a:p>
          <a:p>
            <a:endParaRPr lang="fr-FR" dirty="0"/>
          </a:p>
        </p:txBody>
      </p:sp>
      <p:pic>
        <p:nvPicPr>
          <p:cNvPr id="6" name="Image 5"/>
          <p:cNvPicPr>
            <a:picLocks noChangeAspect="1"/>
          </p:cNvPicPr>
          <p:nvPr/>
        </p:nvPicPr>
        <p:blipFill>
          <a:blip r:embed="rId7"/>
          <a:stretch>
            <a:fillRect/>
          </a:stretch>
        </p:blipFill>
        <p:spPr>
          <a:xfrm>
            <a:off x="4355976" y="2060848"/>
            <a:ext cx="4462235" cy="2520280"/>
          </a:xfrm>
          <a:prstGeom prst="rect">
            <a:avLst/>
          </a:prstGeom>
        </p:spPr>
      </p:pic>
    </p:spTree>
    <p:extLst>
      <p:ext uri="{BB962C8B-B14F-4D97-AF65-F5344CB8AC3E}">
        <p14:creationId xmlns:p14="http://schemas.microsoft.com/office/powerpoint/2010/main" val="1989667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Autres ressources: </a:t>
            </a:r>
            <a:endParaRPr lang="fr-FR" dirty="0"/>
          </a:p>
        </p:txBody>
      </p:sp>
      <p:sp>
        <p:nvSpPr>
          <p:cNvPr id="3" name="Espace réservé du contenu 2"/>
          <p:cNvSpPr>
            <a:spLocks noGrp="1"/>
          </p:cNvSpPr>
          <p:nvPr>
            <p:ph idx="1"/>
          </p:nvPr>
        </p:nvSpPr>
        <p:spPr/>
        <p:txBody>
          <a:bodyPr>
            <a:normAutofit fontScale="92500" lnSpcReduction="20000"/>
          </a:bodyPr>
          <a:lstStyle/>
          <a:p>
            <a:pPr>
              <a:lnSpc>
                <a:spcPct val="107000"/>
              </a:lnSpc>
              <a:spcAft>
                <a:spcPts val="800"/>
              </a:spcAft>
            </a:pPr>
            <a:r>
              <a:rPr lang="fr-FR" dirty="0" smtClean="0">
                <a:latin typeface="Calibri" panose="020F0502020204030204" pitchFamily="34" charset="0"/>
                <a:ea typeface="Calibri" panose="020F0502020204030204" pitchFamily="34" charset="0"/>
                <a:cs typeface="Times New Roman" panose="02020603050405020304" pitchFamily="18" charset="0"/>
              </a:rPr>
              <a:t>Pistes </a:t>
            </a:r>
            <a:r>
              <a:rPr lang="fr-FR" dirty="0">
                <a:latin typeface="Calibri" panose="020F0502020204030204" pitchFamily="34" charset="0"/>
                <a:ea typeface="Calibri" panose="020F0502020204030204" pitchFamily="34" charset="0"/>
                <a:cs typeface="Times New Roman" panose="02020603050405020304" pitchFamily="18" charset="0"/>
              </a:rPr>
              <a:t>pédagogiques pour les cycles 2, 3,  </a:t>
            </a:r>
            <a:r>
              <a:rPr lang="fr-FR" dirty="0" err="1">
                <a:latin typeface="Calibri" panose="020F0502020204030204" pitchFamily="34" charset="0"/>
                <a:ea typeface="Calibri" panose="020F0502020204030204" pitchFamily="34" charset="0"/>
                <a:cs typeface="Times New Roman" panose="02020603050405020304" pitchFamily="18" charset="0"/>
              </a:rPr>
              <a:t>Eduscol</a:t>
            </a:r>
            <a:r>
              <a:rPr lang="fr-FR" dirty="0">
                <a:latin typeface="Calibri" panose="020F0502020204030204" pitchFamily="34" charset="0"/>
                <a:ea typeface="Calibri" panose="020F0502020204030204" pitchFamily="34" charset="0"/>
                <a:cs typeface="Times New Roman" panose="02020603050405020304" pitchFamily="18" charset="0"/>
              </a:rPr>
              <a:t> : https://eduscol.education.fr/cid96047/outils-pedagogiques-pour-le-9decembre-2015-110e-anniversaire-de-la-loi-de-1905.html  </a:t>
            </a:r>
          </a:p>
          <a:p>
            <a:pPr>
              <a:lnSpc>
                <a:spcPct val="107000"/>
              </a:lnSpc>
              <a:spcAft>
                <a:spcPts val="800"/>
              </a:spcAft>
            </a:pPr>
            <a:r>
              <a:rPr lang="fr-FR" dirty="0" smtClean="0">
                <a:latin typeface="Calibri" panose="020F0502020204030204" pitchFamily="34" charset="0"/>
                <a:ea typeface="Calibri" panose="020F0502020204030204" pitchFamily="34" charset="0"/>
                <a:cs typeface="Times New Roman" panose="02020603050405020304" pitchFamily="18" charset="0"/>
              </a:rPr>
              <a:t>Site </a:t>
            </a:r>
            <a:r>
              <a:rPr lang="fr-FR" dirty="0">
                <a:latin typeface="Calibri" panose="020F0502020204030204" pitchFamily="34" charset="0"/>
                <a:ea typeface="Calibri" panose="020F0502020204030204" pitchFamily="34" charset="0"/>
                <a:cs typeface="Times New Roman" panose="02020603050405020304" pitchFamily="18" charset="0"/>
              </a:rPr>
              <a:t>multimédia de la BNF pour des ressources complémentaires et pistes pédagogiques : La laïcité en question http://classes.bnf.fr/laicite </a:t>
            </a:r>
          </a:p>
          <a:p>
            <a:pPr>
              <a:lnSpc>
                <a:spcPct val="107000"/>
              </a:lnSpc>
              <a:spcAft>
                <a:spcPts val="800"/>
              </a:spcAft>
            </a:pPr>
            <a:r>
              <a:rPr lang="fr-FR" dirty="0" smtClean="0">
                <a:latin typeface="Calibri" panose="020F0502020204030204" pitchFamily="34" charset="0"/>
                <a:ea typeface="Calibri" panose="020F0502020204030204" pitchFamily="34" charset="0"/>
                <a:cs typeface="Times New Roman" panose="02020603050405020304" pitchFamily="18" charset="0"/>
              </a:rPr>
              <a:t>La </a:t>
            </a:r>
            <a:r>
              <a:rPr lang="fr-FR" dirty="0">
                <a:latin typeface="Calibri" panose="020F0502020204030204" pitchFamily="34" charset="0"/>
                <a:ea typeface="Calibri" panose="020F0502020204030204" pitchFamily="34" charset="0"/>
                <a:cs typeface="Times New Roman" panose="02020603050405020304" pitchFamily="18" charset="0"/>
              </a:rPr>
              <a:t>laïcité à l’école : le clip proposé par le ministère de l’Education nationale en 2015. </a:t>
            </a:r>
            <a:r>
              <a:rPr lang="fr-FR" dirty="0" smtClean="0">
                <a:latin typeface="Calibri" panose="020F0502020204030204" pitchFamily="34" charset="0"/>
                <a:ea typeface="Calibri" panose="020F0502020204030204" pitchFamily="34" charset="0"/>
                <a:cs typeface="Times New Roman" panose="02020603050405020304" pitchFamily="18" charset="0"/>
                <a:hlinkClick r:id="rId2"/>
              </a:rPr>
              <a:t>Accessible </a:t>
            </a:r>
            <a:r>
              <a:rPr lang="fr-FR" dirty="0">
                <a:latin typeface="Calibri" panose="020F0502020204030204" pitchFamily="34" charset="0"/>
                <a:ea typeface="Calibri" panose="020F0502020204030204" pitchFamily="34" charset="0"/>
                <a:cs typeface="Times New Roman" panose="02020603050405020304" pitchFamily="18" charset="0"/>
                <a:hlinkClick r:id="rId2"/>
              </a:rPr>
              <a:t>sur Internet. </a:t>
            </a:r>
            <a:endParaRPr lang="fr-FR"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a:t>Exposition en ligne sur le site de la BNF: </a:t>
            </a:r>
            <a:r>
              <a:rPr lang="fr-FR" i="1" dirty="0"/>
              <a:t>la laïcité en question </a:t>
            </a:r>
            <a:r>
              <a:rPr lang="fr-FR" dirty="0"/>
              <a:t>(</a:t>
            </a:r>
            <a:r>
              <a:rPr lang="fr-FR" dirty="0">
                <a:hlinkClick r:id="rId3"/>
              </a:rPr>
              <a:t>http://classes.bnf.fr/laicite/</a:t>
            </a:r>
            <a:r>
              <a:rPr lang="fr-FR" dirty="0"/>
              <a:t>)  </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 Le quotidien </a:t>
            </a:r>
            <a:r>
              <a:rPr lang="fr-FR" i="1" dirty="0">
                <a:latin typeface="Calibri" panose="020F0502020204030204" pitchFamily="34" charset="0"/>
                <a:ea typeface="Calibri" panose="020F0502020204030204" pitchFamily="34" charset="0"/>
                <a:cs typeface="Times New Roman" panose="02020603050405020304" pitchFamily="18" charset="0"/>
              </a:rPr>
              <a:t>Le Monde</a:t>
            </a:r>
            <a:r>
              <a:rPr lang="fr-FR" dirty="0">
                <a:latin typeface="Calibri" panose="020F0502020204030204" pitchFamily="34" charset="0"/>
                <a:ea typeface="Calibri" panose="020F0502020204030204" pitchFamily="34" charset="0"/>
                <a:cs typeface="Times New Roman" panose="02020603050405020304" pitchFamily="18" charset="0"/>
              </a:rPr>
              <a:t> a conçu une vidéo :  </a:t>
            </a:r>
            <a:r>
              <a:rPr lang="fr-FR"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https://www.lemonde.fr/religions/video/2017/03/16/comprendre-la-laicite-en-france-en-trois-minutes_5095583_1653130.html</a:t>
            </a:r>
            <a:endParaRPr lang="fr-FR" dirty="0">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1006008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704088"/>
            <a:ext cx="4104456" cy="4021056"/>
          </a:xfrm>
        </p:spPr>
        <p:txBody>
          <a:bodyPr>
            <a:normAutofit/>
          </a:bodyPr>
          <a:lstStyle/>
          <a:p>
            <a:pPr algn="just"/>
            <a:r>
              <a:rPr lang="fr-FR" sz="1800" dirty="0" smtClean="0"/>
              <a:t>La </a:t>
            </a:r>
            <a:r>
              <a:rPr lang="fr-FR" sz="1800" dirty="0"/>
              <a:t>Charte de la laïcité à l'École a été élaborée à l'intention des personnels, des élèves et de l'ensemble de la communauté éducative. Elle a été présentée par le ministre le 9 septembre 2013</a:t>
            </a:r>
            <a:r>
              <a:rPr lang="fr-FR" sz="1800" dirty="0" smtClean="0"/>
              <a:t>.</a:t>
            </a:r>
            <a:br>
              <a:rPr lang="fr-FR" sz="1800" dirty="0" smtClean="0"/>
            </a:br>
            <a:r>
              <a:rPr lang="fr-FR" sz="1800" dirty="0"/>
              <a:t/>
            </a:r>
            <a:br>
              <a:rPr lang="fr-FR" sz="1800" dirty="0"/>
            </a:br>
            <a:r>
              <a:rPr lang="fr-FR" sz="1800" dirty="0"/>
              <a:t/>
            </a:r>
            <a:br>
              <a:rPr lang="fr-FR" sz="1800" dirty="0"/>
            </a:br>
            <a:r>
              <a:rPr lang="fr-FR" sz="1800" dirty="0"/>
              <a:t>Elle explicite le sens et les enjeux du principe de laïcité, sa solidarité avec la liberté, l'égalité et la fraternité, dans la République </a:t>
            </a:r>
            <a:r>
              <a:rPr lang="fr-FR" sz="1800" dirty="0" smtClean="0"/>
              <a:t>et dans le cadre de l’école. </a:t>
            </a:r>
            <a:endParaRPr lang="fr-F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27984" y="23723"/>
            <a:ext cx="4479398" cy="6756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150547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2143</TotalTime>
  <Words>1792</Words>
  <Application>Microsoft Office PowerPoint</Application>
  <PresentationFormat>Affichage à l'écran (4:3)</PresentationFormat>
  <Paragraphs>142</Paragraphs>
  <Slides>34</Slides>
  <Notes>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34</vt:i4>
      </vt:variant>
    </vt:vector>
  </HeadingPairs>
  <TitlesOfParts>
    <vt:vector size="43" baseType="lpstr">
      <vt:lpstr>MS PGothic</vt:lpstr>
      <vt:lpstr>Arial</vt:lpstr>
      <vt:lpstr>Arial Narrow</vt:lpstr>
      <vt:lpstr>Calibri</vt:lpstr>
      <vt:lpstr>Calibri Light</vt:lpstr>
      <vt:lpstr>Cambria Math</vt:lpstr>
      <vt:lpstr>Times New Roman</vt:lpstr>
      <vt:lpstr>Wingdings</vt:lpstr>
      <vt:lpstr>Thème Office</vt:lpstr>
      <vt:lpstr>Présentation PowerPoint</vt:lpstr>
      <vt:lpstr>Ressources</vt:lpstr>
      <vt:lpstr>L’enjeu de la journée du 9 décembre</vt:lpstr>
      <vt:lpstr>Les valeurs républicaines et le principe de laïcité</vt:lpstr>
      <vt:lpstr>Présentation PowerPoint</vt:lpstr>
      <vt:lpstr>Mettre en œuvre une pédagogie de la laïcité et des  valeurs de la République :   </vt:lpstr>
      <vt:lpstr>Plusieurs vidéos en ligne: </vt:lpstr>
      <vt:lpstr>Autres ressources: </vt:lpstr>
      <vt:lpstr>La Charte de la laïcité à l'École a été élaborée à l'intention des personnels, des élèves et de l'ensemble de la communauté éducative. Elle a été présentée par le ministre le 9 septembre 2013.   Elle explicite le sens et les enjeux du principe de laïcité, sa solidarité avec la liberté, l'égalité et la fraternité, dans la République et dans le cadre de l’école. </vt:lpstr>
      <vt:lpstr>Présentation PowerPoint</vt:lpstr>
      <vt:lpstr>Ecole de Rochereuil (Eure): travail sur la charte</vt:lpstr>
      <vt:lpstr>Présentation PowerPoint</vt:lpstr>
      <vt:lpstr>Travailler la prise de parole en classe (cycle 3, CM2, 6e)</vt:lpstr>
      <vt:lpstr>Travailler la prise de parole en classe (école, collège, cycle 3, cycle 4)</vt:lpstr>
      <vt:lpstr>Extrait de la loi de 1905 (dite de séparation des Églises et de l’État) </vt:lpstr>
      <vt:lpstr>Présentation PowerPoint</vt:lpstr>
      <vt:lpstr>Présentation PowerPoint</vt:lpstr>
      <vt:lpstr>Autre action possible  Une implication corporelle</vt:lpstr>
      <vt:lpstr>Collège Denis Diderot, 2016 </vt:lpstr>
      <vt:lpstr>Construire une exposition (CYCLE 4): </vt:lpstr>
      <vt:lpstr>Les atteintes aux libertés religieuses carte réalisée par JC Fichet en ligne sur site HG (2019): http://hist-geo.spip.ac-rouen.fr/IMG/jpg/libertes-religieuses.jpg </vt:lpstr>
      <vt:lpstr>Carte de la laïcité dans le monde (source: expo BNF : la laïcité en question http://classes.bnf.fr/laicite/) </vt:lpstr>
      <vt:lpstr>Objectifs: </vt:lpstr>
      <vt:lpstr>AUTRE THEME possible (CYLCE 4)</vt:lpstr>
      <vt:lpstr>La culture scientifique</vt:lpstr>
      <vt:lpstr>Pour des pistes de travail…</vt:lpstr>
      <vt:lpstr>Au lycée</vt:lpstr>
      <vt:lpstr>Quelques exemples de productions d’élèves. </vt:lpstr>
      <vt:lpstr>Lapbook sur la liberté de conscience (collège Descartes, Le Havre)</vt:lpstr>
      <vt:lpstr>LAPBook sur la liberté de la presse</vt:lpstr>
      <vt:lpstr>Et tant d’autres possibilités: </vt:lpstr>
      <vt:lpstr>Liste d’actions sont possibles et existantes (suite): </vt:lpstr>
      <vt:lpstr>Conseils: Mobiliser Les instances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Thierry Puigventos</dc:creator>
  <cp:lastModifiedBy>Thierry Puigventos</cp:lastModifiedBy>
  <cp:revision>117</cp:revision>
  <dcterms:created xsi:type="dcterms:W3CDTF">2017-09-28T09:03:31Z</dcterms:created>
  <dcterms:modified xsi:type="dcterms:W3CDTF">2020-11-18T08:21:04Z</dcterms:modified>
</cp:coreProperties>
</file>