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7" r:id="rId4"/>
    <p:sldId id="258" r:id="rId5"/>
    <p:sldId id="264" r:id="rId6"/>
    <p:sldId id="259" r:id="rId7"/>
    <p:sldId id="260" r:id="rId8"/>
    <p:sldId id="261" r:id="rId9"/>
    <p:sldId id="265" r:id="rId10"/>
    <p:sldId id="266" r:id="rId11"/>
    <p:sldId id="270" r:id="rId12"/>
    <p:sldId id="268" r:id="rId13"/>
    <p:sldId id="269"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hieblemont Veronique" initials="TV" lastIdx="1" clrIdx="0">
    <p:extLst>
      <p:ext uri="{19B8F6BF-5375-455C-9EA6-DF929625EA0E}">
        <p15:presenceInfo xmlns:p15="http://schemas.microsoft.com/office/powerpoint/2012/main" userId="S-1-5-21-4054703486-1826408765-3252679881-6234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1" d="100"/>
          <a:sy n="71" d="100"/>
        </p:scale>
        <p:origin x="69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5-04-16T11:24:08.915" idx="1">
    <p:pos x="10" y="10"/>
    <p:text/>
    <p:extLst>
      <p:ext uri="{C676402C-5697-4E1C-873F-D02D1690AC5C}">
        <p15:threadingInfo xmlns:p15="http://schemas.microsoft.com/office/powerpoint/2012/main" timeZoneBias="-12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4/16/2025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4/16/2025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4/16/2025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4/16/2025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4/16/2025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4/16/2025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4/16/2025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4/16/2025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4/16/2025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4/16/2025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4/16/2025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2A54C80-263E-416B-A8E0-580EDEADCBDC}" type="datetimeFigureOut">
              <a:rPr lang="en-US" dirty="0"/>
              <a:t>4/16/2025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4/16/2025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4/16/2025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hyperlink" Target="https://sway.cloud.microsoft/2P3NO9gYZKEECKxe?ref=Link" TargetMode="External"/></Relationships>
</file>

<file path=ppt/slides/_rels/slide1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hyperlink" Target="https://vimeo.com/873836717" TargetMode="External"/><Relationship Id="rId7" Type="http://schemas.openxmlformats.org/officeDocument/2006/relationships/hyperlink" Target="https://www.caf.fr/sites/default/files/medias/cnaf/Nous_connaitre/Circulaire%202024/C%202024-012%20Complement%20inclusif%20Alsh.pdf" TargetMode="External"/><Relationship Id="rId2" Type="http://schemas.openxmlformats.org/officeDocument/2006/relationships/hyperlink" Target="https://rezorne.org/video-les-accueils-de-loisirs-de-lorne-des-lieux-educatifs-pour-tous/" TargetMode="External"/><Relationship Id="rId1" Type="http://schemas.openxmlformats.org/officeDocument/2006/relationships/slideLayout" Target="../slideLayouts/slideLayout7.xml"/><Relationship Id="rId6" Type="http://schemas.openxmlformats.org/officeDocument/2006/relationships/hyperlink" Target="https://www.defenseurdesdroits.fr/rapport-annuel-sur-les-droits-de-lenfant-2023-le-droit-des-enfants-aux-loisirs-au-sport-et-la-496" TargetMode="External"/><Relationship Id="rId5" Type="http://schemas.openxmlformats.org/officeDocument/2006/relationships/hyperlink" Target="https://www.youtube.com/watch?v=s_J7barDPqk" TargetMode="External"/><Relationship Id="rId10" Type="http://schemas.openxmlformats.org/officeDocument/2006/relationships/comments" Target="../comments/comment1.xml"/><Relationship Id="rId4" Type="http://schemas.openxmlformats.org/officeDocument/2006/relationships/hyperlink" Target="https://www.charte-accueil-reussi.org/" TargetMode="External"/><Relationship Id="rId9" Type="http://schemas.openxmlformats.org/officeDocument/2006/relationships/image" Target="../media/image2.jpeg"/></Relationships>
</file>

<file path=ppt/slides/_rels/slide13.xml.rels><?xml version="1.0" encoding="UTF-8" standalone="yes"?>
<Relationships xmlns="http://schemas.openxmlformats.org/package/2006/relationships"><Relationship Id="rId2" Type="http://schemas.openxmlformats.org/officeDocument/2006/relationships/hyperlink" Target="https://sway.cloud.microsoft/2P3NO9gYZKEECKxe?ref=Link"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a:extLst>
              <a:ext uri="{FF2B5EF4-FFF2-40B4-BE49-F238E27FC236}">
                <a16:creationId xmlns:a16="http://schemas.microsoft.com/office/drawing/2014/main" id="{5691BCA5-51DF-4100-9ABE-6090DA365E74}"/>
              </a:ext>
            </a:extLst>
          </p:cNvPr>
          <p:cNvSpPr>
            <a:spLocks noGrp="1"/>
          </p:cNvSpPr>
          <p:nvPr>
            <p:ph type="ctrTitle"/>
          </p:nvPr>
        </p:nvSpPr>
        <p:spPr>
          <a:xfrm>
            <a:off x="408748" y="940904"/>
            <a:ext cx="10248900" cy="5367545"/>
          </a:xfrm>
        </p:spPr>
        <p:txBody>
          <a:bodyPr>
            <a:normAutofit/>
          </a:bodyPr>
          <a:lstStyle/>
          <a:p>
            <a:pPr algn="ctr"/>
            <a:r>
              <a:rPr lang="fr-FR" sz="3600" b="1" dirty="0">
                <a:solidFill>
                  <a:srgbClr val="002060"/>
                </a:solidFill>
                <a:effectLst/>
                <a:latin typeface="Marianne" panose="02000000000000000000" pitchFamily="50" charset="0"/>
                <a:ea typeface="Calibri" panose="020F0502020204030204" pitchFamily="34" charset="0"/>
                <a:cs typeface="Calibri" panose="020F0502020204030204" pitchFamily="34" charset="0"/>
              </a:rPr>
              <a:t>Pratiques inclusives pour l’enfant en situation </a:t>
            </a:r>
            <a:br>
              <a:rPr lang="fr-FR" sz="3600" b="1" dirty="0">
                <a:solidFill>
                  <a:srgbClr val="002060"/>
                </a:solidFill>
                <a:effectLst/>
                <a:latin typeface="Marianne" panose="02000000000000000000" pitchFamily="50" charset="0"/>
                <a:ea typeface="Calibri" panose="020F0502020204030204" pitchFamily="34" charset="0"/>
                <a:cs typeface="Calibri" panose="020F0502020204030204" pitchFamily="34" charset="0"/>
              </a:rPr>
            </a:br>
            <a:r>
              <a:rPr lang="fr-FR" sz="3600" b="1" dirty="0">
                <a:solidFill>
                  <a:srgbClr val="002060"/>
                </a:solidFill>
                <a:effectLst/>
                <a:latin typeface="Marianne" panose="02000000000000000000" pitchFamily="50" charset="0"/>
                <a:ea typeface="Calibri" panose="020F0502020204030204" pitchFamily="34" charset="0"/>
                <a:cs typeface="Calibri" panose="020F0502020204030204" pitchFamily="34" charset="0"/>
              </a:rPr>
              <a:t>de handicap, dans le sport </a:t>
            </a:r>
            <a:br>
              <a:rPr lang="fr-FR" sz="3600" b="1" dirty="0">
                <a:solidFill>
                  <a:srgbClr val="002060"/>
                </a:solidFill>
                <a:effectLst/>
                <a:latin typeface="Marianne" panose="02000000000000000000" pitchFamily="50" charset="0"/>
                <a:ea typeface="Calibri" panose="020F0502020204030204" pitchFamily="34" charset="0"/>
                <a:cs typeface="Calibri" panose="020F0502020204030204" pitchFamily="34" charset="0"/>
              </a:rPr>
            </a:br>
            <a:r>
              <a:rPr lang="fr-FR" sz="3600" b="1" dirty="0">
                <a:solidFill>
                  <a:srgbClr val="002060"/>
                </a:solidFill>
                <a:effectLst/>
                <a:latin typeface="Marianne" panose="02000000000000000000" pitchFamily="50" charset="0"/>
                <a:ea typeface="Calibri" panose="020F0502020204030204" pitchFamily="34" charset="0"/>
                <a:cs typeface="Calibri" panose="020F0502020204030204" pitchFamily="34" charset="0"/>
              </a:rPr>
              <a:t>et les loisirs</a:t>
            </a:r>
            <a:r>
              <a:rPr lang="fr-FR" sz="3600" b="1" dirty="0">
                <a:solidFill>
                  <a:srgbClr val="002060"/>
                </a:solidFill>
                <a:effectLst/>
                <a:latin typeface="Marianne" panose="02000000000000000000" pitchFamily="50" charset="0"/>
                <a:ea typeface="Calibri" panose="020F0502020204030204" pitchFamily="34" charset="0"/>
              </a:rPr>
              <a:t> </a:t>
            </a:r>
            <a:r>
              <a:rPr lang="fr-FR" sz="3600" b="1" dirty="0">
                <a:solidFill>
                  <a:srgbClr val="002060"/>
                </a:solidFill>
                <a:effectLst/>
                <a:latin typeface="Marianne" panose="02000000000000000000" pitchFamily="50" charset="0"/>
                <a:ea typeface="Calibri" panose="020F0502020204030204" pitchFamily="34" charset="0"/>
                <a:cs typeface="Calibri" panose="020F0502020204030204" pitchFamily="34" charset="0"/>
              </a:rPr>
              <a:t>: </a:t>
            </a:r>
            <a:br>
              <a:rPr lang="fr-FR" sz="3600" b="1" dirty="0">
                <a:solidFill>
                  <a:srgbClr val="002060"/>
                </a:solidFill>
                <a:effectLst/>
                <a:latin typeface="Marianne" panose="02000000000000000000" pitchFamily="50" charset="0"/>
                <a:ea typeface="Calibri" panose="020F0502020204030204" pitchFamily="34" charset="0"/>
                <a:cs typeface="Calibri" panose="020F0502020204030204" pitchFamily="34" charset="0"/>
              </a:rPr>
            </a:br>
            <a:br>
              <a:rPr lang="fr-FR" sz="3600" b="1" dirty="0">
                <a:solidFill>
                  <a:srgbClr val="002060"/>
                </a:solidFill>
                <a:effectLst/>
                <a:latin typeface="Marianne" panose="02000000000000000000" pitchFamily="50" charset="0"/>
                <a:ea typeface="Calibri" panose="020F0502020204030204" pitchFamily="34" charset="0"/>
                <a:cs typeface="Calibri" panose="020F0502020204030204" pitchFamily="34" charset="0"/>
              </a:rPr>
            </a:br>
            <a:r>
              <a:rPr lang="fr-FR" sz="3600" b="1" dirty="0">
                <a:solidFill>
                  <a:srgbClr val="002060"/>
                </a:solidFill>
                <a:effectLst/>
                <a:latin typeface="Marianne" panose="02000000000000000000" pitchFamily="50" charset="0"/>
                <a:ea typeface="Calibri" panose="020F0502020204030204" pitchFamily="34" charset="0"/>
                <a:cs typeface="Calibri" panose="020F0502020204030204" pitchFamily="34" charset="0"/>
              </a:rPr>
              <a:t>quelle place pour </a:t>
            </a:r>
            <a:r>
              <a:rPr lang="fr-FR" sz="3600" b="1" dirty="0">
                <a:solidFill>
                  <a:srgbClr val="002060"/>
                </a:solidFill>
                <a:latin typeface="Marianne" panose="02000000000000000000" pitchFamily="50" charset="0"/>
                <a:ea typeface="Calibri" panose="020F0502020204030204" pitchFamily="34" charset="0"/>
                <a:cs typeface="Calibri" panose="020F0502020204030204" pitchFamily="34" charset="0"/>
              </a:rPr>
              <a:t>les</a:t>
            </a:r>
            <a:r>
              <a:rPr lang="fr-FR" sz="3600" b="1" dirty="0">
                <a:solidFill>
                  <a:srgbClr val="002060"/>
                </a:solidFill>
                <a:effectLst/>
                <a:latin typeface="Marianne" panose="02000000000000000000" pitchFamily="50" charset="0"/>
                <a:ea typeface="Calibri" panose="020F0502020204030204" pitchFamily="34" charset="0"/>
                <a:cs typeface="Calibri" panose="020F0502020204030204" pitchFamily="34" charset="0"/>
              </a:rPr>
              <a:t> collectivités territoriales</a:t>
            </a:r>
            <a:br>
              <a:rPr lang="fr-FR" sz="3600" b="1" dirty="0">
                <a:solidFill>
                  <a:srgbClr val="002060"/>
                </a:solidFill>
                <a:effectLst/>
                <a:latin typeface="Marianne" panose="02000000000000000000" pitchFamily="50" charset="0"/>
                <a:ea typeface="Calibri" panose="020F0502020204030204" pitchFamily="34" charset="0"/>
                <a:cs typeface="Calibri" panose="020F0502020204030204" pitchFamily="34" charset="0"/>
              </a:rPr>
            </a:br>
            <a:r>
              <a:rPr lang="fr-FR" sz="3600" b="1" dirty="0">
                <a:solidFill>
                  <a:srgbClr val="002060"/>
                </a:solidFill>
                <a:effectLst/>
                <a:latin typeface="Marianne" panose="02000000000000000000" pitchFamily="50" charset="0"/>
                <a:ea typeface="Calibri" panose="020F0502020204030204" pitchFamily="34" charset="0"/>
                <a:cs typeface="Calibri" panose="020F0502020204030204" pitchFamily="34" charset="0"/>
              </a:rPr>
              <a:t>26 mars 2024</a:t>
            </a:r>
            <a:br>
              <a:rPr lang="fr-FR" sz="3100" b="1" dirty="0">
                <a:solidFill>
                  <a:srgbClr val="002060"/>
                </a:solidFill>
                <a:effectLst/>
                <a:latin typeface="Marianne" panose="02000000000000000000" pitchFamily="50" charset="0"/>
                <a:ea typeface="Calibri" panose="020F0502020204030204" pitchFamily="34" charset="0"/>
              </a:rPr>
            </a:br>
            <a:br>
              <a:rPr lang="fr-FR" sz="3100" b="1" dirty="0">
                <a:solidFill>
                  <a:srgbClr val="002060"/>
                </a:solidFill>
                <a:effectLst/>
                <a:latin typeface="Marianne" panose="02000000000000000000" pitchFamily="50" charset="0"/>
                <a:ea typeface="Calibri" panose="020F0502020204030204" pitchFamily="34" charset="0"/>
              </a:rPr>
            </a:br>
            <a:endParaRPr lang="fr-FR" sz="3100" b="1" dirty="0">
              <a:solidFill>
                <a:srgbClr val="FF0000"/>
              </a:solidFill>
              <a:latin typeface="Marianne" panose="02000000000000000000" pitchFamily="50" charset="0"/>
            </a:endParaRPr>
          </a:p>
        </p:txBody>
      </p:sp>
      <p:pic>
        <p:nvPicPr>
          <p:cNvPr id="1026" name="Picture 2" descr="logos des partenaires">
            <a:extLst>
              <a:ext uri="{FF2B5EF4-FFF2-40B4-BE49-F238E27FC236}">
                <a16:creationId xmlns:a16="http://schemas.microsoft.com/office/drawing/2014/main" id="{85B27695-ADB3-4D25-B972-E9F8FAE9BB6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58448" y="5851249"/>
            <a:ext cx="4800600" cy="914400"/>
          </a:xfrm>
          <a:prstGeom prst="rect">
            <a:avLst/>
          </a:prstGeom>
          <a:noFill/>
          <a:extLst>
            <a:ext uri="{909E8E84-426E-40DD-AFC4-6F175D3DCCD1}">
              <a14:hiddenFill xmlns:a14="http://schemas.microsoft.com/office/drawing/2010/main">
                <a:solidFill>
                  <a:srgbClr val="FFFFFF"/>
                </a:solidFill>
              </a14:hiddenFill>
            </a:ext>
          </a:extLst>
        </p:spPr>
      </p:pic>
      <p:pic>
        <p:nvPicPr>
          <p:cNvPr id="5" name="Image 4">
            <a:extLst>
              <a:ext uri="{FF2B5EF4-FFF2-40B4-BE49-F238E27FC236}">
                <a16:creationId xmlns:a16="http://schemas.microsoft.com/office/drawing/2014/main" id="{407FEA47-7BCC-462A-8B8F-9A9A7266A42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96000" y="6308449"/>
            <a:ext cx="1239934" cy="419723"/>
          </a:xfrm>
          <a:prstGeom prst="rect">
            <a:avLst/>
          </a:prstGeom>
        </p:spPr>
      </p:pic>
    </p:spTree>
    <p:extLst>
      <p:ext uri="{BB962C8B-B14F-4D97-AF65-F5344CB8AC3E}">
        <p14:creationId xmlns:p14="http://schemas.microsoft.com/office/powerpoint/2010/main" val="33161153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0165BE9-B8AE-4B9E-9502-A69A167FB637}"/>
              </a:ext>
            </a:extLst>
          </p:cNvPr>
          <p:cNvSpPr txBox="1">
            <a:spLocks/>
          </p:cNvSpPr>
          <p:nvPr/>
        </p:nvSpPr>
        <p:spPr>
          <a:xfrm>
            <a:off x="684212" y="564776"/>
            <a:ext cx="8602663" cy="5096436"/>
          </a:xfrm>
          <a:prstGeom prst="rect">
            <a:avLst/>
          </a:prstGeom>
        </p:spPr>
        <p:txBody>
          <a:bodyPr>
            <a:normAutofit fontScale="77500" lnSpcReduction="200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fr-FR" sz="4000" b="1" dirty="0">
                <a:solidFill>
                  <a:srgbClr val="002060"/>
                </a:solidFill>
                <a:latin typeface="Marianne" panose="02000000000000000000" pitchFamily="50" charset="0"/>
              </a:rPr>
              <a:t>La parole à notre grand témoin</a:t>
            </a:r>
          </a:p>
          <a:p>
            <a:endParaRPr lang="fr-FR" sz="4000" b="1" dirty="0">
              <a:solidFill>
                <a:srgbClr val="002060"/>
              </a:solidFill>
              <a:latin typeface="Marianne" panose="02000000000000000000" pitchFamily="50" charset="0"/>
            </a:endParaRPr>
          </a:p>
          <a:p>
            <a:r>
              <a:rPr lang="fr-FR" sz="1800" kern="150" dirty="0">
                <a:solidFill>
                  <a:schemeClr val="tx1"/>
                </a:solidFill>
                <a:effectLst/>
                <a:latin typeface="Times New Roman" panose="02020603050405020304" pitchFamily="18" charset="0"/>
                <a:ea typeface="Wingdings" panose="05000000000000000000" pitchFamily="2" charset="2"/>
                <a:cs typeface="Times New Roman" panose="02020603050405020304" pitchFamily="18" charset="0"/>
              </a:rPr>
              <a:t>Je tiens à souligner la qualité des débats et la richesse des interventions mais également l’implication de chacun dans l’amélioration et la prise en compte du bien être de l’enfant et de ses droits</a:t>
            </a:r>
          </a:p>
          <a:p>
            <a:endParaRPr lang="fr-FR" sz="1800" kern="150" dirty="0">
              <a:solidFill>
                <a:schemeClr val="tx1"/>
              </a:solidFill>
              <a:effectLst/>
              <a:latin typeface="Times New Roman" panose="02020603050405020304" pitchFamily="18" charset="0"/>
              <a:ea typeface="SimSun" panose="02010600030101010101" pitchFamily="2" charset="-122"/>
              <a:cs typeface="Mangal" panose="02040503050203030202" pitchFamily="18" charset="0"/>
            </a:endParaRPr>
          </a:p>
          <a:p>
            <a:r>
              <a:rPr lang="fr-FR" sz="1800" kern="150" dirty="0">
                <a:solidFill>
                  <a:schemeClr val="tx1"/>
                </a:solidFill>
                <a:effectLst/>
                <a:latin typeface="Times New Roman" panose="02020603050405020304" pitchFamily="18" charset="0"/>
                <a:ea typeface="Wingdings" panose="05000000000000000000" pitchFamily="2" charset="2"/>
                <a:cs typeface="Times New Roman" panose="02020603050405020304" pitchFamily="18" charset="0"/>
              </a:rPr>
              <a:t>Au cours de cette journée j’ai pu relever plusieurs constats :</a:t>
            </a:r>
          </a:p>
          <a:p>
            <a:endParaRPr lang="fr-FR" sz="1800" kern="150" dirty="0">
              <a:solidFill>
                <a:schemeClr val="tx1"/>
              </a:solidFill>
              <a:effectLst/>
              <a:latin typeface="Times New Roman" panose="02020603050405020304" pitchFamily="18" charset="0"/>
              <a:ea typeface="SimSun" panose="02010600030101010101" pitchFamily="2" charset="-122"/>
              <a:cs typeface="Mangal" panose="02040503050203030202" pitchFamily="18" charset="0"/>
            </a:endParaRPr>
          </a:p>
          <a:p>
            <a:r>
              <a:rPr lang="fr-FR" sz="1800" kern="150" dirty="0">
                <a:solidFill>
                  <a:srgbClr val="92D050"/>
                </a:solidFill>
                <a:effectLst/>
                <a:latin typeface="Times New Roman" panose="02020603050405020304" pitchFamily="18" charset="0"/>
                <a:ea typeface="Wingdings" panose="05000000000000000000" pitchFamily="2" charset="2"/>
                <a:cs typeface="Times New Roman" panose="02020603050405020304" pitchFamily="18" charset="0"/>
              </a:rPr>
              <a:t>l’importance de la reconnaissance de l’enfant de la part des adultes en tenant compte des ses capacités et de ses particularités mais surtout de le reconnaître en tant qu’enfant à part entière</a:t>
            </a:r>
          </a:p>
          <a:p>
            <a:pPr marL="285750" indent="-285750">
              <a:buFontTx/>
              <a:buChar char="-"/>
            </a:pPr>
            <a:endParaRPr lang="fr-FR" sz="1800" kern="150" dirty="0">
              <a:solidFill>
                <a:schemeClr val="tx1"/>
              </a:solidFill>
              <a:effectLst/>
              <a:latin typeface="Times New Roman" panose="02020603050405020304" pitchFamily="18" charset="0"/>
              <a:ea typeface="SimSun" panose="02010600030101010101" pitchFamily="2" charset="-122"/>
              <a:cs typeface="Mangal" panose="02040503050203030202" pitchFamily="18" charset="0"/>
            </a:endParaRPr>
          </a:p>
          <a:p>
            <a:r>
              <a:rPr lang="fr-FR" sz="1800" kern="150" dirty="0">
                <a:solidFill>
                  <a:schemeClr val="accent3"/>
                </a:solidFill>
                <a:effectLst/>
                <a:latin typeface="Times New Roman" panose="02020603050405020304" pitchFamily="18" charset="0"/>
                <a:ea typeface="Wingdings" panose="05000000000000000000" pitchFamily="2" charset="2"/>
                <a:cs typeface="Times New Roman" panose="02020603050405020304" pitchFamily="18" charset="0"/>
              </a:rPr>
              <a:t>l’importance d’intégrer l’enfant dans les activités mises à disposition(aménager les structures en fonction du handicap, former les accompagnateurs )</a:t>
            </a:r>
          </a:p>
          <a:p>
            <a:endParaRPr lang="fr-FR" sz="1800" kern="150" dirty="0">
              <a:solidFill>
                <a:schemeClr val="tx1"/>
              </a:solidFill>
              <a:effectLst/>
              <a:latin typeface="Times New Roman" panose="02020603050405020304" pitchFamily="18" charset="0"/>
              <a:ea typeface="SimSun" panose="02010600030101010101" pitchFamily="2" charset="-122"/>
              <a:cs typeface="Mangal" panose="02040503050203030202" pitchFamily="18" charset="0"/>
            </a:endParaRPr>
          </a:p>
          <a:p>
            <a:r>
              <a:rPr lang="fr-FR" sz="1800" kern="150" dirty="0">
                <a:solidFill>
                  <a:srgbClr val="92D050"/>
                </a:solidFill>
                <a:effectLst/>
                <a:latin typeface="Times New Roman" panose="02020603050405020304" pitchFamily="18" charset="0"/>
                <a:ea typeface="Wingdings" panose="05000000000000000000" pitchFamily="2" charset="2"/>
                <a:cs typeface="Times New Roman" panose="02020603050405020304" pitchFamily="18" charset="0"/>
              </a:rPr>
              <a:t>l’importance du vivre ensemble : il ne faut pas oublier que tout le monde y gagne , tant les enfants en situation de handicap que les enfants dits « ordinaires »</a:t>
            </a:r>
          </a:p>
          <a:p>
            <a:pPr marL="285750" indent="-285750">
              <a:buFontTx/>
              <a:buChar char="-"/>
            </a:pPr>
            <a:endParaRPr lang="fr-FR" sz="1800" kern="150" dirty="0">
              <a:solidFill>
                <a:schemeClr val="tx1"/>
              </a:solidFill>
              <a:effectLst/>
              <a:latin typeface="Times New Roman" panose="02020603050405020304" pitchFamily="18" charset="0"/>
              <a:ea typeface="SimSun" panose="02010600030101010101" pitchFamily="2" charset="-122"/>
              <a:cs typeface="Mangal" panose="02040503050203030202" pitchFamily="18" charset="0"/>
            </a:endParaRPr>
          </a:p>
          <a:p>
            <a:r>
              <a:rPr lang="fr-FR" sz="1800" kern="150" dirty="0">
                <a:solidFill>
                  <a:schemeClr val="accent3"/>
                </a:solidFill>
                <a:effectLst/>
                <a:latin typeface="Times New Roman" panose="02020603050405020304" pitchFamily="18" charset="0"/>
                <a:ea typeface="Wingdings" panose="05000000000000000000" pitchFamily="2" charset="2"/>
                <a:cs typeface="Times New Roman" panose="02020603050405020304" pitchFamily="18" charset="0"/>
              </a:rPr>
              <a:t>l’importance de la communication entre les différents acteurs en vue d’assurer la continuité éducative . Établir une interaction entre les partenaires : déjà plusieurs organismes ont pris des mesures afin d’homogénéiser les besoins , les moyens  </a:t>
            </a:r>
            <a:endParaRPr lang="fr-FR" sz="1800" kern="150" dirty="0">
              <a:solidFill>
                <a:schemeClr val="accent3"/>
              </a:solidFill>
              <a:effectLst/>
              <a:latin typeface="Times New Roman" panose="02020603050405020304" pitchFamily="18" charset="0"/>
              <a:ea typeface="SimSun" panose="02010600030101010101" pitchFamily="2" charset="-122"/>
              <a:cs typeface="Mangal" panose="02040503050203030202" pitchFamily="18" charset="0"/>
            </a:endParaRPr>
          </a:p>
          <a:p>
            <a:r>
              <a:rPr lang="fr-FR" sz="1800" kern="150" dirty="0">
                <a:solidFill>
                  <a:schemeClr val="tx1"/>
                </a:solidFill>
                <a:effectLst/>
                <a:latin typeface="Times New Roman" panose="02020603050405020304" pitchFamily="18" charset="0"/>
                <a:ea typeface="Wingdings" panose="05000000000000000000" pitchFamily="2" charset="2"/>
                <a:cs typeface="Times New Roman" panose="02020603050405020304" pitchFamily="18" charset="0"/>
              </a:rPr>
              <a:t> </a:t>
            </a:r>
            <a:endParaRPr lang="fr-FR" sz="1800" kern="150" dirty="0">
              <a:solidFill>
                <a:schemeClr val="tx1"/>
              </a:solidFill>
              <a:effectLst/>
              <a:latin typeface="Times New Roman" panose="02020603050405020304" pitchFamily="18" charset="0"/>
              <a:ea typeface="SimSun" panose="02010600030101010101" pitchFamily="2" charset="-122"/>
              <a:cs typeface="Mangal" panose="02040503050203030202" pitchFamily="18" charset="0"/>
            </a:endParaRPr>
          </a:p>
          <a:p>
            <a:r>
              <a:rPr lang="fr-FR" sz="1800" kern="150" dirty="0">
                <a:solidFill>
                  <a:schemeClr val="tx1"/>
                </a:solidFill>
                <a:effectLst/>
                <a:latin typeface="Times New Roman" panose="02020603050405020304" pitchFamily="18" charset="0"/>
                <a:ea typeface="Wingdings" panose="05000000000000000000" pitchFamily="2" charset="2"/>
                <a:cs typeface="Times New Roman" panose="02020603050405020304" pitchFamily="18" charset="0"/>
              </a:rPr>
              <a:t>Comme on peut le constater l’inclusion des enfants est un vaste domaine, chaque personne, chaque association est une pierre à l’édifice. On en est à la genèse et il reste encore  beaucoup à faire. Le fait de prendre en considération l’inclusion et notamment l’accès aux loisirs , au sport , à la culture pour tous est nouveau</a:t>
            </a:r>
            <a:endParaRPr lang="fr-FR" sz="1800" kern="150" dirty="0">
              <a:solidFill>
                <a:schemeClr val="tx1"/>
              </a:solidFill>
              <a:effectLst/>
              <a:latin typeface="Times New Roman" panose="02020603050405020304" pitchFamily="18" charset="0"/>
              <a:ea typeface="SimSun" panose="02010600030101010101" pitchFamily="2" charset="-122"/>
              <a:cs typeface="Mangal" panose="02040503050203030202" pitchFamily="18" charset="0"/>
            </a:endParaRPr>
          </a:p>
          <a:p>
            <a:r>
              <a:rPr lang="fr-FR" sz="1800" kern="150" dirty="0">
                <a:solidFill>
                  <a:schemeClr val="tx1"/>
                </a:solidFill>
                <a:effectLst/>
                <a:latin typeface="Times New Roman" panose="02020603050405020304" pitchFamily="18" charset="0"/>
                <a:ea typeface="Wingdings" panose="05000000000000000000" pitchFamily="2" charset="2"/>
                <a:cs typeface="Times New Roman" panose="02020603050405020304" pitchFamily="18" charset="0"/>
              </a:rPr>
              <a:t> </a:t>
            </a:r>
            <a:endParaRPr lang="fr-FR" sz="1800" kern="150" dirty="0">
              <a:solidFill>
                <a:schemeClr val="tx1"/>
              </a:solidFill>
              <a:effectLst/>
              <a:latin typeface="Times New Roman" panose="02020603050405020304" pitchFamily="18" charset="0"/>
              <a:ea typeface="SimSun" panose="02010600030101010101" pitchFamily="2" charset="-122"/>
              <a:cs typeface="Mangal" panose="02040503050203030202" pitchFamily="18" charset="0"/>
            </a:endParaRPr>
          </a:p>
        </p:txBody>
      </p:sp>
      <p:pic>
        <p:nvPicPr>
          <p:cNvPr id="3" name="Picture 2" descr="logos des partenaires">
            <a:extLst>
              <a:ext uri="{FF2B5EF4-FFF2-40B4-BE49-F238E27FC236}">
                <a16:creationId xmlns:a16="http://schemas.microsoft.com/office/drawing/2014/main" id="{FE40AB55-E4D2-432F-9768-93BDE46A51E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58448" y="5851249"/>
            <a:ext cx="4800600" cy="914400"/>
          </a:xfrm>
          <a:prstGeom prst="rect">
            <a:avLst/>
          </a:prstGeom>
          <a:noFill/>
          <a:extLst>
            <a:ext uri="{909E8E84-426E-40DD-AFC4-6F175D3DCCD1}">
              <a14:hiddenFill xmlns:a14="http://schemas.microsoft.com/office/drawing/2010/main">
                <a:solidFill>
                  <a:srgbClr val="FFFFFF"/>
                </a:solidFill>
              </a14:hiddenFill>
            </a:ext>
          </a:extLst>
        </p:spPr>
      </p:pic>
      <p:pic>
        <p:nvPicPr>
          <p:cNvPr id="4" name="Image 3">
            <a:extLst>
              <a:ext uri="{FF2B5EF4-FFF2-40B4-BE49-F238E27FC236}">
                <a16:creationId xmlns:a16="http://schemas.microsoft.com/office/drawing/2014/main" id="{74AAAE62-30E9-44C8-8216-F70855577A4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96000" y="6308449"/>
            <a:ext cx="1239934" cy="419723"/>
          </a:xfrm>
          <a:prstGeom prst="rect">
            <a:avLst/>
          </a:prstGeom>
        </p:spPr>
      </p:pic>
    </p:spTree>
    <p:extLst>
      <p:ext uri="{BB962C8B-B14F-4D97-AF65-F5344CB8AC3E}">
        <p14:creationId xmlns:p14="http://schemas.microsoft.com/office/powerpoint/2010/main" val="5645285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0165BE9-B8AE-4B9E-9502-A69A167FB637}"/>
              </a:ext>
            </a:extLst>
          </p:cNvPr>
          <p:cNvSpPr txBox="1">
            <a:spLocks/>
          </p:cNvSpPr>
          <p:nvPr/>
        </p:nvSpPr>
        <p:spPr>
          <a:xfrm>
            <a:off x="684212" y="1325217"/>
            <a:ext cx="8602663" cy="3776870"/>
          </a:xfrm>
          <a:prstGeom prst="rect">
            <a:avLst/>
          </a:prstGeom>
        </p:spPr>
        <p:txBody>
          <a:bodyPr>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fr-FR" sz="4000" b="1" dirty="0">
                <a:solidFill>
                  <a:srgbClr val="002060"/>
                </a:solidFill>
                <a:latin typeface="Marianne" panose="02000000000000000000" pitchFamily="50" charset="0"/>
              </a:rPr>
              <a:t>Les participants</a:t>
            </a:r>
          </a:p>
          <a:p>
            <a:endParaRPr lang="fr-FR" sz="4000" b="1" dirty="0">
              <a:solidFill>
                <a:srgbClr val="002060"/>
              </a:solidFill>
              <a:latin typeface="Marianne" panose="02000000000000000000" pitchFamily="50" charset="0"/>
            </a:endParaRPr>
          </a:p>
          <a:p>
            <a:endParaRPr lang="fr-FR" sz="4000" b="1" dirty="0">
              <a:solidFill>
                <a:srgbClr val="002060"/>
              </a:solidFill>
              <a:latin typeface="Marianne" panose="02000000000000000000" pitchFamily="50" charset="0"/>
            </a:endParaRPr>
          </a:p>
        </p:txBody>
      </p:sp>
      <p:pic>
        <p:nvPicPr>
          <p:cNvPr id="3" name="Picture 2" descr="logos des partenaires">
            <a:extLst>
              <a:ext uri="{FF2B5EF4-FFF2-40B4-BE49-F238E27FC236}">
                <a16:creationId xmlns:a16="http://schemas.microsoft.com/office/drawing/2014/main" id="{FE40AB55-E4D2-432F-9768-93BDE46A51E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58448" y="5851249"/>
            <a:ext cx="4800600" cy="914400"/>
          </a:xfrm>
          <a:prstGeom prst="rect">
            <a:avLst/>
          </a:prstGeom>
          <a:noFill/>
          <a:extLst>
            <a:ext uri="{909E8E84-426E-40DD-AFC4-6F175D3DCCD1}">
              <a14:hiddenFill xmlns:a14="http://schemas.microsoft.com/office/drawing/2010/main">
                <a:solidFill>
                  <a:srgbClr val="FFFFFF"/>
                </a:solidFill>
              </a14:hiddenFill>
            </a:ext>
          </a:extLst>
        </p:spPr>
      </p:pic>
      <p:pic>
        <p:nvPicPr>
          <p:cNvPr id="4" name="Image 3">
            <a:extLst>
              <a:ext uri="{FF2B5EF4-FFF2-40B4-BE49-F238E27FC236}">
                <a16:creationId xmlns:a16="http://schemas.microsoft.com/office/drawing/2014/main" id="{74AAAE62-30E9-44C8-8216-F70855577A4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96000" y="6308449"/>
            <a:ext cx="1239934" cy="419723"/>
          </a:xfrm>
          <a:prstGeom prst="rect">
            <a:avLst/>
          </a:prstGeom>
        </p:spPr>
      </p:pic>
      <p:sp>
        <p:nvSpPr>
          <p:cNvPr id="6" name="ZoneTexte 5">
            <a:extLst>
              <a:ext uri="{FF2B5EF4-FFF2-40B4-BE49-F238E27FC236}">
                <a16:creationId xmlns:a16="http://schemas.microsoft.com/office/drawing/2014/main" id="{D77F8009-FC04-49D7-8E82-0262C9CA742D}"/>
              </a:ext>
            </a:extLst>
          </p:cNvPr>
          <p:cNvSpPr txBox="1"/>
          <p:nvPr/>
        </p:nvSpPr>
        <p:spPr>
          <a:xfrm>
            <a:off x="854084" y="2174620"/>
            <a:ext cx="6104964" cy="1867306"/>
          </a:xfrm>
          <a:prstGeom prst="rect">
            <a:avLst/>
          </a:prstGeom>
          <a:noFill/>
        </p:spPr>
        <p:txBody>
          <a:bodyPr wrap="square">
            <a:spAutoFit/>
          </a:bodyPr>
          <a:lstStyle/>
          <a:p>
            <a:pPr>
              <a:lnSpc>
                <a:spcPct val="107000"/>
              </a:lnSpc>
              <a:spcAft>
                <a:spcPts val="800"/>
              </a:spcAft>
              <a:tabLst>
                <a:tab pos="449580" algn="l"/>
              </a:tabLst>
            </a:pPr>
            <a:r>
              <a:rPr lang="fr-FR" sz="1800" kern="1200" dirty="0">
                <a:effectLst/>
                <a:latin typeface="Times New Roman" panose="02020603050405020304" pitchFamily="18" charset="0"/>
                <a:ea typeface="Calibri" panose="020F0502020204030204" pitchFamily="34" charset="0"/>
                <a:cs typeface="Times New Roman" panose="02020603050405020304" pitchFamily="18" charset="0"/>
              </a:rPr>
              <a:t>54 institutions et associations </a:t>
            </a:r>
          </a:p>
          <a:p>
            <a:pPr>
              <a:lnSpc>
                <a:spcPct val="107000"/>
              </a:lnSpc>
              <a:spcAft>
                <a:spcPts val="800"/>
              </a:spcAft>
              <a:tabLst>
                <a:tab pos="449580" algn="l"/>
              </a:tabLst>
            </a:pPr>
            <a:r>
              <a:rPr lang="fr-FR" sz="1800" kern="1200" dirty="0">
                <a:effectLst/>
                <a:latin typeface="Times New Roman" panose="02020603050405020304" pitchFamily="18" charset="0"/>
                <a:ea typeface="Calibri" panose="020F0502020204030204" pitchFamily="34" charset="0"/>
                <a:cs typeface="Times New Roman" panose="02020603050405020304" pitchFamily="18" charset="0"/>
              </a:rPr>
              <a:t>36 représentants de collectivités locales </a:t>
            </a:r>
          </a:p>
          <a:p>
            <a:pPr>
              <a:lnSpc>
                <a:spcPct val="107000"/>
              </a:lnSpc>
              <a:spcAft>
                <a:spcPts val="800"/>
              </a:spcAft>
              <a:tabLst>
                <a:tab pos="449580" algn="l"/>
              </a:tabLst>
            </a:pPr>
            <a:endParaRPr lang="fr-FR" dirty="0">
              <a:solidFill>
                <a:srgbClr val="1F497D"/>
              </a:solidFill>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tabLst>
                <a:tab pos="449580" algn="l"/>
              </a:tabLst>
            </a:pPr>
            <a:r>
              <a:rPr lang="fr-FR" sz="1800" dirty="0">
                <a:solidFill>
                  <a:srgbClr val="1F497D"/>
                </a:solidFill>
                <a:effectLst/>
                <a:latin typeface="Times New Roman" panose="02020603050405020304" pitchFamily="18" charset="0"/>
                <a:ea typeface="Calibri" panose="020F0502020204030204" pitchFamily="34" charset="0"/>
                <a:cs typeface="Times New Roman" panose="02020603050405020304" pitchFamily="18" charset="0"/>
              </a:rPr>
              <a:t>Un </a:t>
            </a:r>
            <a:r>
              <a:rPr lang="fr-FR" sz="1800" dirty="0" err="1">
                <a:solidFill>
                  <a:srgbClr val="1F497D"/>
                </a:solidFill>
                <a:effectLst/>
                <a:latin typeface="Times New Roman" panose="02020603050405020304" pitchFamily="18" charset="0"/>
                <a:ea typeface="Calibri" panose="020F0502020204030204" pitchFamily="34" charset="0"/>
                <a:cs typeface="Times New Roman" panose="02020603050405020304" pitchFamily="18" charset="0"/>
              </a:rPr>
              <a:t>sway</a:t>
            </a:r>
            <a:r>
              <a:rPr lang="fr-FR" sz="1800" dirty="0">
                <a:solidFill>
                  <a:srgbClr val="1F497D"/>
                </a:solidFill>
                <a:effectLst/>
                <a:latin typeface="Times New Roman" panose="02020603050405020304" pitchFamily="18" charset="0"/>
                <a:ea typeface="Calibri" panose="020F0502020204030204" pitchFamily="34" charset="0"/>
                <a:cs typeface="Times New Roman" panose="02020603050405020304" pitchFamily="18" charset="0"/>
              </a:rPr>
              <a:t> « retour en images » </a:t>
            </a:r>
            <a:r>
              <a:rPr lang="fr-FR" sz="1800" u="sng"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hlinkClick r:id="rId4"/>
              </a:rPr>
              <a:t>https://sway.cloud.microsoft/2P3NO9gYZKEECKxe?ref=Link</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208348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0165BE9-B8AE-4B9E-9502-A69A167FB637}"/>
              </a:ext>
            </a:extLst>
          </p:cNvPr>
          <p:cNvSpPr txBox="1">
            <a:spLocks/>
          </p:cNvSpPr>
          <p:nvPr/>
        </p:nvSpPr>
        <p:spPr>
          <a:xfrm>
            <a:off x="684212" y="129828"/>
            <a:ext cx="8602663" cy="5683944"/>
          </a:xfrm>
          <a:prstGeom prst="rect">
            <a:avLst/>
          </a:prstGeom>
        </p:spPr>
        <p:txBody>
          <a:bodyPr>
            <a:normAutofit fontScale="25000" lnSpcReduction="200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fr-FR" sz="8000" b="1" dirty="0">
                <a:solidFill>
                  <a:srgbClr val="002060"/>
                </a:solidFill>
                <a:latin typeface="Marianne" panose="02000000000000000000" pitchFamily="50" charset="0"/>
              </a:rPr>
              <a:t>Quelques illustrations et ressources</a:t>
            </a:r>
          </a:p>
          <a:p>
            <a:endParaRPr lang="fr-FR" sz="4000" b="1" dirty="0">
              <a:solidFill>
                <a:srgbClr val="002060"/>
              </a:solidFill>
              <a:latin typeface="Marianne" panose="02000000000000000000" pitchFamily="50" charset="0"/>
            </a:endParaRPr>
          </a:p>
          <a:p>
            <a:endParaRPr lang="fr-FR" sz="4000" b="1" dirty="0">
              <a:solidFill>
                <a:srgbClr val="002060"/>
              </a:solidFill>
              <a:latin typeface="Marianne" panose="02000000000000000000" pitchFamily="50" charset="0"/>
            </a:endParaRPr>
          </a:p>
          <a:p>
            <a:endParaRPr lang="fr-FR" sz="4000" b="1" dirty="0">
              <a:solidFill>
                <a:srgbClr val="002060"/>
              </a:solidFill>
              <a:latin typeface="Marianne" panose="02000000000000000000" pitchFamily="50" charset="0"/>
            </a:endParaRPr>
          </a:p>
          <a:p>
            <a:pPr algn="just">
              <a:lnSpc>
                <a:spcPct val="106000"/>
              </a:lnSpc>
              <a:spcAft>
                <a:spcPts val="800"/>
              </a:spcAft>
            </a:pPr>
            <a:r>
              <a:rPr lang="fr-FR" sz="4800" dirty="0">
                <a:effectLst/>
                <a:latin typeface="Marianne ExtraBold" panose="02000000000000000000" pitchFamily="50" charset="0"/>
                <a:ea typeface="Calibri" panose="020F0502020204030204" pitchFamily="34" charset="0"/>
                <a:cs typeface="Times New Roman" panose="02020603050405020304" pitchFamily="18" charset="0"/>
              </a:rPr>
              <a:t>Dans l’Orne : </a:t>
            </a:r>
            <a:r>
              <a:rPr lang="fr-FR" sz="4800" dirty="0">
                <a:solidFill>
                  <a:schemeClr val="tx1"/>
                </a:solidFill>
                <a:effectLst/>
                <a:latin typeface="Marianne ExtraBold" panose="02000000000000000000" pitchFamily="50" charset="0"/>
                <a:ea typeface="Calibri" panose="020F0502020204030204" pitchFamily="34" charset="0"/>
                <a:cs typeface="Times New Roman" panose="02020603050405020304" pitchFamily="18" charset="0"/>
              </a:rPr>
              <a:t>promouvoir le rôle éducatif des centres de loisirs, vidéos assez généralistes mais pas spécifiquement sur ce sujet. </a:t>
            </a:r>
            <a:r>
              <a:rPr lang="fr-FR" sz="4800" u="sng" dirty="0">
                <a:solidFill>
                  <a:schemeClr val="tx1"/>
                </a:solidFill>
                <a:effectLst/>
                <a:latin typeface="Marianne ExtraBold" panose="02000000000000000000" pitchFamily="50"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https://rezorne.org/video-les-accueils-de-loisirs-de-lorne-des-lieux-educatifs-pour-tous/</a:t>
            </a:r>
            <a:endParaRPr lang="fr-FR" sz="4800" dirty="0">
              <a:solidFill>
                <a:schemeClr val="tx1"/>
              </a:solidFill>
              <a:effectLst/>
              <a:latin typeface="Marianne ExtraBold" panose="02000000000000000000" pitchFamily="50" charset="0"/>
              <a:ea typeface="Calibri" panose="020F0502020204030204" pitchFamily="34" charset="0"/>
              <a:cs typeface="Times New Roman" panose="02020603050405020304" pitchFamily="18" charset="0"/>
            </a:endParaRPr>
          </a:p>
          <a:p>
            <a:pPr marL="457200" algn="just">
              <a:lnSpc>
                <a:spcPct val="106000"/>
              </a:lnSpc>
              <a:spcAft>
                <a:spcPts val="800"/>
              </a:spcAft>
            </a:pPr>
            <a:r>
              <a:rPr lang="fr-FR" sz="4800" dirty="0">
                <a:effectLst/>
                <a:latin typeface="Marianne ExtraBold" panose="02000000000000000000" pitchFamily="50" charset="0"/>
                <a:ea typeface="Calibri" panose="020F0502020204030204" pitchFamily="34" charset="0"/>
                <a:cs typeface="Times New Roman" panose="02020603050405020304" pitchFamily="18" charset="0"/>
              </a:rPr>
              <a:t> </a:t>
            </a:r>
          </a:p>
          <a:p>
            <a:pPr algn="just">
              <a:lnSpc>
                <a:spcPct val="106000"/>
              </a:lnSpc>
              <a:spcAft>
                <a:spcPts val="800"/>
              </a:spcAft>
            </a:pPr>
            <a:r>
              <a:rPr lang="fr-FR" sz="4800" dirty="0">
                <a:effectLst/>
                <a:latin typeface="Marianne ExtraBold" panose="02000000000000000000" pitchFamily="50" charset="0"/>
                <a:ea typeface="Calibri" panose="020F0502020204030204" pitchFamily="34" charset="0"/>
                <a:cs typeface="Times New Roman" panose="02020603050405020304" pitchFamily="18" charset="0"/>
              </a:rPr>
              <a:t>En Seine Maritime : </a:t>
            </a:r>
            <a:r>
              <a:rPr lang="fr-FR" sz="4800" dirty="0">
                <a:solidFill>
                  <a:schemeClr val="tx1"/>
                </a:solidFill>
                <a:effectLst/>
                <a:latin typeface="Marianne ExtraBold" panose="02000000000000000000" pitchFamily="50" charset="0"/>
                <a:ea typeface="Calibri" panose="020F0502020204030204" pitchFamily="34" charset="0"/>
                <a:cs typeface="Times New Roman" panose="02020603050405020304" pitchFamily="18" charset="0"/>
              </a:rPr>
              <a:t>dans le cadre du groupe d</a:t>
            </a:r>
            <a:r>
              <a:rPr lang="fr-FR" sz="4800" dirty="0">
                <a:solidFill>
                  <a:schemeClr val="tx1"/>
                </a:solidFill>
                <a:effectLst/>
                <a:latin typeface="Marianne ExtraBold" panose="02000000000000000000" pitchFamily="50"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’appui départemental  https://vimeo.com/873836717</a:t>
            </a:r>
            <a:endParaRPr lang="fr-FR" sz="4800" dirty="0">
              <a:solidFill>
                <a:schemeClr val="tx1"/>
              </a:solidFill>
              <a:effectLst/>
              <a:latin typeface="Marianne ExtraBold" panose="02000000000000000000" pitchFamily="50" charset="0"/>
              <a:ea typeface="Calibri" panose="020F0502020204030204" pitchFamily="34" charset="0"/>
              <a:cs typeface="Times New Roman" panose="02020603050405020304" pitchFamily="18" charset="0"/>
            </a:endParaRPr>
          </a:p>
          <a:p>
            <a:pPr marL="457200" algn="just">
              <a:lnSpc>
                <a:spcPct val="106000"/>
              </a:lnSpc>
              <a:spcAft>
                <a:spcPts val="800"/>
              </a:spcAft>
            </a:pPr>
            <a:r>
              <a:rPr lang="fr-FR" sz="4800" dirty="0">
                <a:effectLst/>
                <a:latin typeface="Marianne ExtraBold" panose="02000000000000000000" pitchFamily="50" charset="0"/>
                <a:ea typeface="Calibri" panose="020F0502020204030204" pitchFamily="34" charset="0"/>
                <a:cs typeface="Times New Roman" panose="02020603050405020304" pitchFamily="18" charset="0"/>
              </a:rPr>
              <a:t> </a:t>
            </a:r>
          </a:p>
          <a:p>
            <a:pPr algn="just">
              <a:lnSpc>
                <a:spcPct val="106000"/>
              </a:lnSpc>
              <a:spcAft>
                <a:spcPts val="800"/>
              </a:spcAft>
            </a:pPr>
            <a:r>
              <a:rPr lang="fr-FR" sz="4800" dirty="0">
                <a:effectLst/>
                <a:latin typeface="Marianne ExtraBold" panose="02000000000000000000" pitchFamily="50" charset="0"/>
                <a:ea typeface="Calibri" panose="020F0502020204030204" pitchFamily="34" charset="0"/>
                <a:cs typeface="Times New Roman" panose="02020603050405020304" pitchFamily="18" charset="0"/>
              </a:rPr>
              <a:t>Dans l’Eure : </a:t>
            </a:r>
            <a:r>
              <a:rPr lang="fr-FR" sz="4800" dirty="0">
                <a:solidFill>
                  <a:schemeClr val="tx1"/>
                </a:solidFill>
                <a:effectLst/>
                <a:latin typeface="Marianne ExtraBold" panose="02000000000000000000" pitchFamily="50" charset="0"/>
                <a:ea typeface="Calibri" panose="020F0502020204030204" pitchFamily="34" charset="0"/>
                <a:cs typeface="Times New Roman" panose="02020603050405020304" pitchFamily="18" charset="0"/>
              </a:rPr>
              <a:t>sport et handicap (équitation, vol libre, hand, athlétisme) </a:t>
            </a:r>
          </a:p>
          <a:p>
            <a:pPr algn="just">
              <a:lnSpc>
                <a:spcPct val="106000"/>
              </a:lnSpc>
              <a:spcAft>
                <a:spcPts val="800"/>
              </a:spcAft>
            </a:pPr>
            <a:r>
              <a:rPr lang="fr-FR" sz="4800" dirty="0">
                <a:effectLst/>
                <a:latin typeface="Marianne ExtraBold" panose="02000000000000000000" pitchFamily="50" charset="0"/>
                <a:ea typeface="Calibri" panose="020F0502020204030204" pitchFamily="34" charset="0"/>
                <a:cs typeface="Times New Roman" panose="02020603050405020304" pitchFamily="18" charset="0"/>
              </a:rPr>
              <a:t> </a:t>
            </a:r>
          </a:p>
          <a:p>
            <a:pPr algn="just">
              <a:lnSpc>
                <a:spcPct val="106000"/>
              </a:lnSpc>
              <a:spcAft>
                <a:spcPts val="800"/>
              </a:spcAft>
            </a:pPr>
            <a:r>
              <a:rPr lang="fr-FR" sz="4800" dirty="0">
                <a:effectLst/>
                <a:latin typeface="Marianne ExtraBold" panose="02000000000000000000" pitchFamily="50" charset="0"/>
                <a:ea typeface="Calibri" panose="020F0502020204030204" pitchFamily="34" charset="0"/>
                <a:cs typeface="Times New Roman" panose="02020603050405020304" pitchFamily="18" charset="0"/>
              </a:rPr>
              <a:t>Dans le Calvados  </a:t>
            </a:r>
            <a:r>
              <a:rPr lang="fr-FR" sz="4800" dirty="0">
                <a:solidFill>
                  <a:srgbClr val="000000"/>
                </a:solidFill>
                <a:effectLst/>
                <a:latin typeface="Marianne ExtraBold" panose="02000000000000000000" pitchFamily="50" charset="0"/>
                <a:ea typeface="Calibri" panose="020F0502020204030204" pitchFamily="34" charset="0"/>
                <a:cs typeface="Times New Roman" panose="02020603050405020304" pitchFamily="18" charset="0"/>
              </a:rPr>
              <a:t>Charte accueil </a:t>
            </a:r>
            <a:r>
              <a:rPr lang="fr-FR" sz="4800" dirty="0">
                <a:solidFill>
                  <a:schemeClr val="tx1"/>
                </a:solidFill>
                <a:effectLst/>
                <a:latin typeface="Marianne ExtraBold" panose="02000000000000000000" pitchFamily="50" charset="0"/>
                <a:ea typeface="Calibri" panose="020F0502020204030204" pitchFamily="34" charset="0"/>
                <a:cs typeface="Times New Roman" panose="02020603050405020304" pitchFamily="18" charset="0"/>
              </a:rPr>
              <a:t>réussi   </a:t>
            </a:r>
            <a:r>
              <a:rPr lang="fr-FR" sz="4800" u="sng" dirty="0">
                <a:solidFill>
                  <a:schemeClr val="tx1"/>
                </a:solidFill>
                <a:effectLst/>
                <a:latin typeface="Marianne ExtraBold" panose="02000000000000000000" pitchFamily="50"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https://www.charte-accueil-reussi.org/</a:t>
            </a:r>
            <a:r>
              <a:rPr lang="fr-FR" sz="4800" dirty="0">
                <a:solidFill>
                  <a:schemeClr val="tx1"/>
                </a:solidFill>
                <a:effectLst/>
                <a:latin typeface="Marianne ExtraBold" panose="02000000000000000000" pitchFamily="50" charset="0"/>
                <a:ea typeface="Calibri" panose="020F0502020204030204" pitchFamily="34" charset="0"/>
                <a:cs typeface="Times New Roman" panose="02020603050405020304" pitchFamily="18" charset="0"/>
              </a:rPr>
              <a:t> </a:t>
            </a:r>
          </a:p>
          <a:p>
            <a:pPr algn="just">
              <a:lnSpc>
                <a:spcPct val="106000"/>
              </a:lnSpc>
              <a:spcAft>
                <a:spcPts val="800"/>
              </a:spcAft>
            </a:pPr>
            <a:r>
              <a:rPr lang="fr-FR" sz="4800" dirty="0">
                <a:effectLst/>
                <a:latin typeface="Marianne ExtraBold" panose="02000000000000000000" pitchFamily="50" charset="0"/>
                <a:ea typeface="Calibri" panose="020F0502020204030204" pitchFamily="34" charset="0"/>
                <a:cs typeface="Times New Roman" panose="02020603050405020304" pitchFamily="18" charset="0"/>
              </a:rPr>
              <a:t> </a:t>
            </a:r>
          </a:p>
          <a:p>
            <a:pPr algn="just">
              <a:lnSpc>
                <a:spcPct val="106000"/>
              </a:lnSpc>
              <a:spcAft>
                <a:spcPts val="800"/>
              </a:spcAft>
            </a:pPr>
            <a:r>
              <a:rPr lang="fr-FR" sz="4800" dirty="0">
                <a:effectLst/>
                <a:latin typeface="Marianne ExtraBold" panose="02000000000000000000" pitchFamily="50" charset="0"/>
                <a:ea typeface="Calibri" panose="020F0502020204030204" pitchFamily="34" charset="0"/>
                <a:cs typeface="Times New Roman" panose="02020603050405020304" pitchFamily="18" charset="0"/>
              </a:rPr>
              <a:t>En Normandie, par le</a:t>
            </a:r>
            <a:r>
              <a:rPr lang="fr-FR" sz="4800" dirty="0">
                <a:solidFill>
                  <a:srgbClr val="000000"/>
                </a:solidFill>
                <a:effectLst/>
                <a:latin typeface="Marianne ExtraBold" panose="02000000000000000000" pitchFamily="50" charset="0"/>
                <a:ea typeface="Calibri" panose="020F0502020204030204" pitchFamily="34" charset="0"/>
                <a:cs typeface="Times New Roman" panose="02020603050405020304" pitchFamily="18" charset="0"/>
              </a:rPr>
              <a:t> CPSF « club </a:t>
            </a:r>
            <a:r>
              <a:rPr lang="fr-FR" sz="4800" dirty="0">
                <a:solidFill>
                  <a:schemeClr val="tx1"/>
                </a:solidFill>
                <a:effectLst/>
                <a:latin typeface="Marianne ExtraBold" panose="02000000000000000000" pitchFamily="50" charset="0"/>
                <a:ea typeface="Calibri" panose="020F0502020204030204" pitchFamily="34" charset="0"/>
                <a:cs typeface="Times New Roman" panose="02020603050405020304" pitchFamily="18" charset="0"/>
              </a:rPr>
              <a:t>inclusif » </a:t>
            </a:r>
            <a:r>
              <a:rPr lang="fr-FR" sz="4800" u="sng" dirty="0">
                <a:solidFill>
                  <a:schemeClr val="tx1"/>
                </a:solidFill>
                <a:effectLst/>
                <a:latin typeface="Marianne ExtraBold" panose="02000000000000000000" pitchFamily="50" charset="0"/>
                <a:ea typeface="Calibri" panose="020F0502020204030204" pitchFamily="34" charset="0"/>
                <a:cs typeface="Times New Roman" panose="02020603050405020304" pitchFamily="18" charset="0"/>
                <a:hlinkClick r:id="rId5">
                  <a:extLst>
                    <a:ext uri="{A12FA001-AC4F-418D-AE19-62706E023703}">
                      <ahyp:hlinkClr xmlns:ahyp="http://schemas.microsoft.com/office/drawing/2018/hyperlinkcolor" val="tx"/>
                    </a:ext>
                  </a:extLst>
                </a:hlinkClick>
              </a:rPr>
              <a:t>https://www.youtube.com/watch?v=s_J7barDPqk</a:t>
            </a:r>
            <a:endParaRPr lang="fr-FR" sz="4800" u="sng" dirty="0">
              <a:solidFill>
                <a:schemeClr val="tx1"/>
              </a:solidFill>
              <a:effectLst/>
              <a:latin typeface="Marianne ExtraBold" panose="02000000000000000000" pitchFamily="50" charset="0"/>
              <a:ea typeface="Calibri" panose="020F0502020204030204" pitchFamily="34" charset="0"/>
              <a:cs typeface="Times New Roman" panose="02020603050405020304" pitchFamily="18" charset="0"/>
            </a:endParaRPr>
          </a:p>
          <a:p>
            <a:pPr algn="just">
              <a:lnSpc>
                <a:spcPct val="106000"/>
              </a:lnSpc>
              <a:spcAft>
                <a:spcPts val="800"/>
              </a:spcAft>
            </a:pPr>
            <a:endParaRPr lang="fr-FR" sz="4800" dirty="0">
              <a:effectLst/>
              <a:latin typeface="Marianne ExtraBold" panose="02000000000000000000" pitchFamily="50" charset="0"/>
              <a:ea typeface="Calibri" panose="020F0502020204030204" pitchFamily="34" charset="0"/>
              <a:cs typeface="Times New Roman" panose="02020603050405020304" pitchFamily="18" charset="0"/>
            </a:endParaRPr>
          </a:p>
          <a:p>
            <a:pPr>
              <a:lnSpc>
                <a:spcPct val="107000"/>
              </a:lnSpc>
              <a:spcAft>
                <a:spcPts val="800"/>
              </a:spcAft>
            </a:pPr>
            <a:r>
              <a:rPr lang="fr-FR" sz="4800" kern="1800" dirty="0">
                <a:solidFill>
                  <a:srgbClr val="1E274A"/>
                </a:solidFill>
                <a:effectLst/>
                <a:latin typeface="Marianne ExtraBold" panose="02000000000000000000" pitchFamily="50" charset="0"/>
                <a:ea typeface="Times New Roman" panose="02020603050405020304" pitchFamily="18" charset="0"/>
                <a:cs typeface="Times New Roman" panose="02020603050405020304" pitchFamily="18" charset="0"/>
              </a:rPr>
              <a:t>Rapport annuel sur les droits de l'enfant 2023 - Le droit des enfants aux loisirs, au sport et à la culture </a:t>
            </a:r>
            <a:r>
              <a:rPr lang="fr-FR" sz="4800" u="sng" kern="1800" dirty="0">
                <a:solidFill>
                  <a:srgbClr val="0070C0"/>
                </a:solidFill>
                <a:effectLst/>
                <a:latin typeface="Marianne ExtraBold" panose="02000000000000000000" pitchFamily="50" charset="0"/>
                <a:ea typeface="Times New Roman" panose="02020603050405020304" pitchFamily="18" charset="0"/>
                <a:cs typeface="Times New Roman" panose="02020603050405020304" pitchFamily="18" charset="0"/>
                <a:hlinkClick r:id="rId6"/>
              </a:rPr>
              <a:t>https://www.defenseurdesdroits.fr/rapport-annuel-sur-les-droits-de-lenfant-2023-le-droit-des-enfants-aux-loisirs-au-sport-et-la-496</a:t>
            </a:r>
            <a:endParaRPr lang="fr-FR" sz="4800" dirty="0">
              <a:effectLst/>
              <a:latin typeface="Marianne ExtraBold" panose="02000000000000000000" pitchFamily="50" charset="0"/>
              <a:ea typeface="Calibri" panose="020F0502020204030204" pitchFamily="34" charset="0"/>
              <a:cs typeface="Times New Roman" panose="02020603050405020304" pitchFamily="18" charset="0"/>
            </a:endParaRPr>
          </a:p>
          <a:p>
            <a:pPr>
              <a:lnSpc>
                <a:spcPct val="107000"/>
              </a:lnSpc>
              <a:spcAft>
                <a:spcPts val="800"/>
              </a:spcAft>
            </a:pPr>
            <a:r>
              <a:rPr lang="fr-FR" sz="4800" dirty="0">
                <a:solidFill>
                  <a:srgbClr val="000000"/>
                </a:solidFill>
                <a:effectLst/>
                <a:latin typeface="Marianne ExtraBold" panose="02000000000000000000" pitchFamily="50" charset="0"/>
                <a:ea typeface="Calibri" panose="020F0502020204030204" pitchFamily="34" charset="0"/>
                <a:cs typeface="Times New Roman" panose="02020603050405020304" pitchFamily="18" charset="0"/>
              </a:rPr>
              <a:t>Le cadre juridique de l’accueil de loisirs des enfants en situation de handicap </a:t>
            </a:r>
            <a:r>
              <a:rPr lang="fr-FR" sz="4800" u="sng" kern="1800" dirty="0">
                <a:solidFill>
                  <a:srgbClr val="92D050"/>
                </a:solidFill>
                <a:effectLst/>
                <a:latin typeface="Marianne ExtraBold" panose="02000000000000000000" pitchFamily="50" charset="0"/>
                <a:ea typeface="Times New Roman" panose="02020603050405020304" pitchFamily="18" charset="0"/>
                <a:cs typeface="Times New Roman" panose="02020603050405020304" pitchFamily="18" charset="0"/>
              </a:rPr>
              <a:t>https://juridique.defenseurdesdroits.fr/doc_num.php?explnum_id=19272</a:t>
            </a:r>
            <a:endParaRPr lang="fr-FR" sz="4800" dirty="0">
              <a:solidFill>
                <a:srgbClr val="92D050"/>
              </a:solidFill>
              <a:effectLst/>
              <a:latin typeface="Marianne ExtraBold" panose="02000000000000000000" pitchFamily="50" charset="0"/>
              <a:ea typeface="Calibri" panose="020F0502020204030204" pitchFamily="34" charset="0"/>
              <a:cs typeface="Times New Roman" panose="02020603050405020304" pitchFamily="18" charset="0"/>
            </a:endParaRPr>
          </a:p>
          <a:p>
            <a:pPr>
              <a:lnSpc>
                <a:spcPts val="1350"/>
              </a:lnSpc>
              <a:spcBef>
                <a:spcPts val="750"/>
              </a:spcBef>
              <a:spcAft>
                <a:spcPts val="750"/>
              </a:spcAft>
            </a:pPr>
            <a:r>
              <a:rPr lang="fr-FR" sz="4800" dirty="0">
                <a:solidFill>
                  <a:srgbClr val="000000"/>
                </a:solidFill>
                <a:effectLst/>
                <a:latin typeface="Marianne ExtraBold" panose="02000000000000000000" pitchFamily="50" charset="0"/>
                <a:ea typeface="Times New Roman" panose="02020603050405020304" pitchFamily="18" charset="0"/>
                <a:cs typeface="Arial" panose="020B0604020202020204" pitchFamily="34" charset="0"/>
              </a:rPr>
              <a:t>Complément inclusif : renforceme</a:t>
            </a:r>
            <a:r>
              <a:rPr lang="fr-FR" sz="4800" dirty="0">
                <a:effectLst/>
                <a:latin typeface="Marianne ExtraBold" panose="02000000000000000000" pitchFamily="50" charset="0"/>
                <a:ea typeface="Times New Roman" panose="02020603050405020304" pitchFamily="18" charset="0"/>
                <a:cs typeface="Arial" panose="020B0604020202020204" pitchFamily="34" charset="0"/>
              </a:rPr>
              <a:t>nt financier du soutien des CAF aux centres de loisirs</a:t>
            </a:r>
            <a:r>
              <a:rPr lang="fr-FR" sz="4800" b="1" dirty="0">
                <a:effectLst/>
                <a:latin typeface="Marianne ExtraBold" panose="02000000000000000000" pitchFamily="50" charset="0"/>
                <a:ea typeface="Times New Roman" panose="02020603050405020304" pitchFamily="18" charset="0"/>
                <a:cs typeface="Times New Roman" panose="02020603050405020304" pitchFamily="18" charset="0"/>
              </a:rPr>
              <a:t>, instruction du 18 janvier 2024</a:t>
            </a:r>
            <a:endParaRPr lang="fr-FR" sz="4800" dirty="0">
              <a:effectLst/>
              <a:latin typeface="Marianne ExtraBold" panose="02000000000000000000" pitchFamily="50" charset="0"/>
              <a:ea typeface="Calibri" panose="020F0502020204030204" pitchFamily="34" charset="0"/>
              <a:cs typeface="Times New Roman" panose="02020603050405020304" pitchFamily="18" charset="0"/>
            </a:endParaRPr>
          </a:p>
          <a:p>
            <a:pPr>
              <a:lnSpc>
                <a:spcPts val="1350"/>
              </a:lnSpc>
              <a:spcBef>
                <a:spcPts val="750"/>
              </a:spcBef>
              <a:spcAft>
                <a:spcPts val="750"/>
              </a:spcAft>
            </a:pPr>
            <a:r>
              <a:rPr lang="fr-FR" sz="4800" u="sng" dirty="0">
                <a:solidFill>
                  <a:srgbClr val="0070C0"/>
                </a:solidFill>
                <a:effectLst/>
                <a:latin typeface="Marianne ExtraBold" panose="02000000000000000000" pitchFamily="50" charset="0"/>
                <a:ea typeface="Times New Roman" panose="02020603050405020304" pitchFamily="18" charset="0"/>
                <a:cs typeface="Times New Roman" panose="02020603050405020304" pitchFamily="18" charset="0"/>
                <a:hlinkClick r:id="rId7"/>
              </a:rPr>
              <a:t>https://www.caf.fr/sites/default/files/medias/cnaf/Nous_connaitre/Circulaire%202024/C%202024-012%20Complement%20inclusif%20Alsh.pdf</a:t>
            </a:r>
            <a:endParaRPr lang="fr-FR" sz="4800" dirty="0">
              <a:effectLst/>
              <a:latin typeface="Marianne ExtraBold" panose="02000000000000000000" pitchFamily="50" charset="0"/>
              <a:ea typeface="Calibri" panose="020F0502020204030204" pitchFamily="34" charset="0"/>
              <a:cs typeface="Times New Roman" panose="02020603050405020304" pitchFamily="18" charset="0"/>
            </a:endParaRPr>
          </a:p>
          <a:p>
            <a:endParaRPr lang="fr-FR" sz="4000" b="1" dirty="0">
              <a:solidFill>
                <a:srgbClr val="002060"/>
              </a:solidFill>
              <a:latin typeface="Marianne" panose="02000000000000000000" pitchFamily="50" charset="0"/>
            </a:endParaRPr>
          </a:p>
          <a:p>
            <a:endParaRPr lang="fr-FR" sz="4000" b="1" dirty="0">
              <a:solidFill>
                <a:srgbClr val="002060"/>
              </a:solidFill>
              <a:latin typeface="Marianne" panose="02000000000000000000" pitchFamily="50" charset="0"/>
            </a:endParaRPr>
          </a:p>
        </p:txBody>
      </p:sp>
      <p:pic>
        <p:nvPicPr>
          <p:cNvPr id="3" name="Picture 2" descr="logos des partenaires">
            <a:extLst>
              <a:ext uri="{FF2B5EF4-FFF2-40B4-BE49-F238E27FC236}">
                <a16:creationId xmlns:a16="http://schemas.microsoft.com/office/drawing/2014/main" id="{FE40AB55-E4D2-432F-9768-93BDE46A51E9}"/>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58448" y="5851249"/>
            <a:ext cx="4800600" cy="914400"/>
          </a:xfrm>
          <a:prstGeom prst="rect">
            <a:avLst/>
          </a:prstGeom>
          <a:noFill/>
          <a:extLst>
            <a:ext uri="{909E8E84-426E-40DD-AFC4-6F175D3DCCD1}">
              <a14:hiddenFill xmlns:a14="http://schemas.microsoft.com/office/drawing/2010/main">
                <a:solidFill>
                  <a:srgbClr val="FFFFFF"/>
                </a:solidFill>
              </a14:hiddenFill>
            </a:ext>
          </a:extLst>
        </p:spPr>
      </p:pic>
      <p:pic>
        <p:nvPicPr>
          <p:cNvPr id="4" name="Image 3">
            <a:extLst>
              <a:ext uri="{FF2B5EF4-FFF2-40B4-BE49-F238E27FC236}">
                <a16:creationId xmlns:a16="http://schemas.microsoft.com/office/drawing/2014/main" id="{74AAAE62-30E9-44C8-8216-F70855577A4F}"/>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096000" y="6308449"/>
            <a:ext cx="1239934" cy="419723"/>
          </a:xfrm>
          <a:prstGeom prst="rect">
            <a:avLst/>
          </a:prstGeom>
        </p:spPr>
      </p:pic>
    </p:spTree>
    <p:extLst>
      <p:ext uri="{BB962C8B-B14F-4D97-AF65-F5344CB8AC3E}">
        <p14:creationId xmlns:p14="http://schemas.microsoft.com/office/powerpoint/2010/main" val="38483406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099965ED-F1BE-4FF9-AA63-8C5C46E56AC9}"/>
              </a:ext>
            </a:extLst>
          </p:cNvPr>
          <p:cNvSpPr txBox="1"/>
          <p:nvPr/>
        </p:nvSpPr>
        <p:spPr>
          <a:xfrm>
            <a:off x="3052482" y="2752844"/>
            <a:ext cx="6104964" cy="1365758"/>
          </a:xfrm>
          <a:prstGeom prst="rect">
            <a:avLst/>
          </a:prstGeom>
          <a:noFill/>
        </p:spPr>
        <p:txBody>
          <a:bodyPr wrap="square">
            <a:spAutoFit/>
          </a:bodyPr>
          <a:lstStyle/>
          <a:p>
            <a:pPr>
              <a:lnSpc>
                <a:spcPct val="107000"/>
              </a:lnSpc>
              <a:spcAft>
                <a:spcPts val="800"/>
              </a:spcAft>
              <a:tabLst>
                <a:tab pos="449580" algn="l"/>
              </a:tabLst>
            </a:pPr>
            <a:r>
              <a:rPr lang="fr-FR" sz="1800" b="1" kern="12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Les participants</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tabLst>
                <a:tab pos="449580" algn="l"/>
              </a:tabLst>
            </a:pPr>
            <a:r>
              <a:rPr lang="fr-FR" sz="1800" kern="1200" dirty="0">
                <a:effectLst/>
                <a:latin typeface="Times New Roman" panose="02020603050405020304" pitchFamily="18" charset="0"/>
                <a:ea typeface="Calibri" panose="020F0502020204030204" pitchFamily="34" charset="0"/>
                <a:cs typeface="Times New Roman" panose="02020603050405020304" pitchFamily="18" charset="0"/>
              </a:rPr>
              <a:t>54 institutions + associations + témoins et 36 représentants de collectivités locales </a:t>
            </a:r>
            <a:r>
              <a:rPr lang="fr-FR" sz="1800" dirty="0">
                <a:solidFill>
                  <a:srgbClr val="1F497D"/>
                </a:solidFill>
                <a:effectLst/>
                <a:latin typeface="Times New Roman" panose="02020603050405020304" pitchFamily="18" charset="0"/>
                <a:ea typeface="Calibri" panose="020F0502020204030204" pitchFamily="34" charset="0"/>
                <a:cs typeface="Times New Roman" panose="02020603050405020304" pitchFamily="18" charset="0"/>
              </a:rPr>
              <a:t>Un </a:t>
            </a:r>
            <a:r>
              <a:rPr lang="fr-FR" sz="1800" dirty="0" err="1">
                <a:solidFill>
                  <a:srgbClr val="1F497D"/>
                </a:solidFill>
                <a:effectLst/>
                <a:latin typeface="Times New Roman" panose="02020603050405020304" pitchFamily="18" charset="0"/>
                <a:ea typeface="Calibri" panose="020F0502020204030204" pitchFamily="34" charset="0"/>
                <a:cs typeface="Times New Roman" panose="02020603050405020304" pitchFamily="18" charset="0"/>
              </a:rPr>
              <a:t>sway</a:t>
            </a:r>
            <a:r>
              <a:rPr lang="fr-FR" sz="1800" dirty="0">
                <a:solidFill>
                  <a:srgbClr val="1F497D"/>
                </a:solidFill>
                <a:effectLst/>
                <a:latin typeface="Times New Roman" panose="02020603050405020304" pitchFamily="18" charset="0"/>
                <a:ea typeface="Calibri" panose="020F0502020204030204" pitchFamily="34" charset="0"/>
                <a:cs typeface="Times New Roman" panose="02020603050405020304" pitchFamily="18" charset="0"/>
              </a:rPr>
              <a:t> « retour en images » </a:t>
            </a:r>
            <a:r>
              <a:rPr lang="fr-FR" sz="1800" u="sng"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hlinkClick r:id="rId2"/>
              </a:rPr>
              <a:t>https://sway.cloud.microsoft/2P3NO9gYZKEECKxe?ref=Link</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05318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3DE923D-01A6-4220-AE22-234C46458B96}"/>
              </a:ext>
            </a:extLst>
          </p:cNvPr>
          <p:cNvSpPr txBox="1">
            <a:spLocks/>
          </p:cNvSpPr>
          <p:nvPr/>
        </p:nvSpPr>
        <p:spPr>
          <a:xfrm>
            <a:off x="636587" y="639232"/>
            <a:ext cx="8534400" cy="1507067"/>
          </a:xfrm>
          <a:prstGeom prst="rect">
            <a:avLst/>
          </a:prstGeom>
        </p:spPr>
        <p:txBody>
          <a:bodyPr>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fr-FR" b="1" dirty="0">
                <a:solidFill>
                  <a:schemeClr val="accent2">
                    <a:lumMod val="75000"/>
                  </a:schemeClr>
                </a:solidFill>
                <a:latin typeface="Marianne" panose="02000000000000000000" pitchFamily="50" charset="0"/>
                <a:ea typeface="Calibri" panose="020F0502020204030204" pitchFamily="34" charset="0"/>
                <a:cs typeface="Times New Roman" panose="02020603050405020304" pitchFamily="18" charset="0"/>
              </a:rPr>
              <a:t>13h15 - 13h45</a:t>
            </a:r>
            <a:r>
              <a:rPr lang="fr-FR" b="1" dirty="0">
                <a:solidFill>
                  <a:schemeClr val="accent2">
                    <a:lumMod val="75000"/>
                  </a:schemeClr>
                </a:solidFill>
                <a:latin typeface="Marianne" panose="02000000000000000000" pitchFamily="50" charset="0"/>
                <a:ea typeface="Calibri" panose="020F0502020204030204" pitchFamily="34" charset="0"/>
              </a:rPr>
              <a:t> : Accueil </a:t>
            </a:r>
            <a:endParaRPr lang="fr-FR" b="1" dirty="0">
              <a:solidFill>
                <a:schemeClr val="accent2">
                  <a:lumMod val="75000"/>
                </a:schemeClr>
              </a:solidFill>
              <a:latin typeface="Marianne" panose="02000000000000000000" pitchFamily="50" charset="0"/>
            </a:endParaRPr>
          </a:p>
        </p:txBody>
      </p:sp>
      <p:sp>
        <p:nvSpPr>
          <p:cNvPr id="3" name="Espace réservé du contenu 2">
            <a:extLst>
              <a:ext uri="{FF2B5EF4-FFF2-40B4-BE49-F238E27FC236}">
                <a16:creationId xmlns:a16="http://schemas.microsoft.com/office/drawing/2014/main" id="{2D004207-8373-43AE-9FFE-897C9C1926EC}"/>
              </a:ext>
            </a:extLst>
          </p:cNvPr>
          <p:cNvSpPr txBox="1">
            <a:spLocks/>
          </p:cNvSpPr>
          <p:nvPr/>
        </p:nvSpPr>
        <p:spPr>
          <a:xfrm>
            <a:off x="1050244" y="2603501"/>
            <a:ext cx="8534400" cy="3615267"/>
          </a:xfrm>
          <a:prstGeom prst="rect">
            <a:avLst/>
          </a:prstGeom>
        </p:spPr>
        <p:txBody>
          <a:bodyPr>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fr-FR" sz="3200" dirty="0">
                <a:solidFill>
                  <a:schemeClr val="tx1"/>
                </a:solidFill>
                <a:latin typeface="Marianne" panose="02000000000000000000" pitchFamily="50" charset="0"/>
                <a:ea typeface="Calibri" panose="020F0502020204030204" pitchFamily="34" charset="0"/>
                <a:cs typeface="Times New Roman" panose="02020603050405020304" pitchFamily="18" charset="0"/>
              </a:rPr>
              <a:t>CNFPT     Madame BLONDEL</a:t>
            </a:r>
          </a:p>
          <a:p>
            <a:r>
              <a:rPr lang="fr-FR" sz="3200" dirty="0">
                <a:solidFill>
                  <a:schemeClr val="tx1"/>
                </a:solidFill>
                <a:latin typeface="Marianne" panose="02000000000000000000" pitchFamily="50" charset="0"/>
                <a:ea typeface="Calibri" panose="020F0502020204030204" pitchFamily="34" charset="0"/>
                <a:cs typeface="Times New Roman" panose="02020603050405020304" pitchFamily="18" charset="0"/>
              </a:rPr>
              <a:t>CRAJEP    Madame LEBAILLIF</a:t>
            </a:r>
          </a:p>
          <a:p>
            <a:r>
              <a:rPr lang="fr-FR" sz="3200" dirty="0">
                <a:solidFill>
                  <a:schemeClr val="tx1"/>
                </a:solidFill>
                <a:latin typeface="Marianne" panose="02000000000000000000" pitchFamily="50" charset="0"/>
                <a:ea typeface="Calibri" panose="020F0502020204030204" pitchFamily="34" charset="0"/>
                <a:cs typeface="Times New Roman" panose="02020603050405020304" pitchFamily="18" charset="0"/>
              </a:rPr>
              <a:t>CROS       Madame GERVAIS</a:t>
            </a:r>
          </a:p>
          <a:p>
            <a:r>
              <a:rPr lang="fr-FR" sz="3200" dirty="0">
                <a:solidFill>
                  <a:schemeClr val="tx1"/>
                </a:solidFill>
                <a:latin typeface="Marianne" panose="02000000000000000000" pitchFamily="50" charset="0"/>
                <a:ea typeface="Calibri" panose="020F0502020204030204" pitchFamily="34" charset="0"/>
                <a:cs typeface="Times New Roman" panose="02020603050405020304" pitchFamily="18" charset="0"/>
              </a:rPr>
              <a:t>CPSF        Madame DENIS</a:t>
            </a:r>
          </a:p>
          <a:p>
            <a:r>
              <a:rPr lang="fr-FR" sz="3200" dirty="0">
                <a:solidFill>
                  <a:schemeClr val="tx1"/>
                </a:solidFill>
                <a:latin typeface="Marianne" panose="02000000000000000000" pitchFamily="50" charset="0"/>
                <a:ea typeface="Calibri" panose="020F0502020204030204" pitchFamily="34" charset="0"/>
                <a:cs typeface="Times New Roman" panose="02020603050405020304" pitchFamily="18" charset="0"/>
              </a:rPr>
              <a:t>DRAJES   Monsieur MONCOMBLE</a:t>
            </a:r>
            <a:endParaRPr lang="fr-FR" sz="3200" dirty="0">
              <a:solidFill>
                <a:schemeClr val="tx1"/>
              </a:solidFill>
            </a:endParaRPr>
          </a:p>
        </p:txBody>
      </p:sp>
    </p:spTree>
    <p:extLst>
      <p:ext uri="{BB962C8B-B14F-4D97-AF65-F5344CB8AC3E}">
        <p14:creationId xmlns:p14="http://schemas.microsoft.com/office/powerpoint/2010/main" val="9988399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A1E46207-B749-4431-AD76-48E699D4BA79}"/>
              </a:ext>
            </a:extLst>
          </p:cNvPr>
          <p:cNvSpPr txBox="1"/>
          <p:nvPr/>
        </p:nvSpPr>
        <p:spPr>
          <a:xfrm>
            <a:off x="901148" y="1537253"/>
            <a:ext cx="7722704" cy="4815870"/>
          </a:xfrm>
          <a:prstGeom prst="rect">
            <a:avLst/>
          </a:prstGeom>
          <a:noFill/>
        </p:spPr>
        <p:txBody>
          <a:bodyPr wrap="square">
            <a:spAutoFit/>
          </a:bodyPr>
          <a:lstStyle/>
          <a:p>
            <a:pPr lvl="0" algn="just">
              <a:lnSpc>
                <a:spcPct val="107000"/>
              </a:lnSpc>
            </a:pPr>
            <a:r>
              <a:rPr lang="fr-FR" sz="2400" dirty="0">
                <a:effectLst/>
                <a:latin typeface="Marianne" panose="02000000000000000000" pitchFamily="50" charset="0"/>
                <a:ea typeface="Calibri" panose="020F0502020204030204" pitchFamily="34" charset="0"/>
                <a:cs typeface="Times New Roman" panose="02020603050405020304" pitchFamily="18" charset="0"/>
              </a:rPr>
              <a:t>Présenter le cadre réglementaire</a:t>
            </a:r>
          </a:p>
          <a:p>
            <a:pPr lvl="0" algn="just">
              <a:lnSpc>
                <a:spcPct val="107000"/>
              </a:lnSpc>
            </a:pPr>
            <a:endParaRPr lang="fr-FR" sz="2400" dirty="0">
              <a:latin typeface="Marianne" panose="02000000000000000000" pitchFamily="50" charset="0"/>
              <a:ea typeface="Calibri" panose="020F0502020204030204" pitchFamily="34" charset="0"/>
              <a:cs typeface="Times New Roman" panose="02020603050405020304" pitchFamily="18" charset="0"/>
            </a:endParaRPr>
          </a:p>
          <a:p>
            <a:pPr lvl="0" algn="just">
              <a:lnSpc>
                <a:spcPct val="107000"/>
              </a:lnSpc>
            </a:pPr>
            <a:r>
              <a:rPr lang="fr-FR" sz="2400" dirty="0">
                <a:effectLst/>
                <a:latin typeface="Marianne" panose="02000000000000000000" pitchFamily="50" charset="0"/>
                <a:ea typeface="Calibri" panose="020F0502020204030204" pitchFamily="34" charset="0"/>
                <a:cs typeface="Times New Roman" panose="02020603050405020304" pitchFamily="18" charset="0"/>
              </a:rPr>
              <a:t>Montrer les enjeux des démarches inclusives dans le cadre de la continuité éducative</a:t>
            </a:r>
            <a:r>
              <a:rPr lang="fr-FR" sz="2400" dirty="0">
                <a:effectLst/>
                <a:latin typeface="Marianne" panose="02000000000000000000" pitchFamily="50" charset="0"/>
                <a:ea typeface="Calibri" panose="020F0502020204030204" pitchFamily="34" charset="0"/>
                <a:cs typeface="Calibri" panose="020F0502020204030204" pitchFamily="34" charset="0"/>
              </a:rPr>
              <a:t> </a:t>
            </a:r>
            <a:endParaRPr lang="fr-FR" sz="2400" dirty="0">
              <a:latin typeface="Marianne" panose="02000000000000000000" pitchFamily="50" charset="0"/>
              <a:ea typeface="Calibri" panose="020F0502020204030204" pitchFamily="34" charset="0"/>
              <a:cs typeface="Times New Roman" panose="02020603050405020304" pitchFamily="18" charset="0"/>
            </a:endParaRPr>
          </a:p>
          <a:p>
            <a:pPr lvl="0" algn="just">
              <a:lnSpc>
                <a:spcPct val="107000"/>
              </a:lnSpc>
            </a:pPr>
            <a:endParaRPr lang="fr-FR" sz="2400" dirty="0">
              <a:effectLst/>
              <a:latin typeface="Marianne" panose="02000000000000000000" pitchFamily="50" charset="0"/>
              <a:ea typeface="Calibri" panose="020F0502020204030204" pitchFamily="34" charset="0"/>
              <a:cs typeface="Times New Roman" panose="02020603050405020304" pitchFamily="18" charset="0"/>
            </a:endParaRPr>
          </a:p>
          <a:p>
            <a:pPr lvl="0" algn="just">
              <a:lnSpc>
                <a:spcPct val="107000"/>
              </a:lnSpc>
            </a:pPr>
            <a:r>
              <a:rPr lang="fr-FR" sz="2400" dirty="0">
                <a:effectLst/>
                <a:latin typeface="Marianne" panose="02000000000000000000" pitchFamily="50" charset="0"/>
                <a:ea typeface="Calibri" panose="020F0502020204030204" pitchFamily="34" charset="0"/>
                <a:cs typeface="Times New Roman" panose="02020603050405020304" pitchFamily="18" charset="0"/>
              </a:rPr>
              <a:t>Outiller les collectivités et les mettre en relation avec les réseaux</a:t>
            </a:r>
          </a:p>
          <a:p>
            <a:pPr lvl="0" algn="just">
              <a:lnSpc>
                <a:spcPct val="107000"/>
              </a:lnSpc>
            </a:pPr>
            <a:endParaRPr lang="fr-FR" sz="2400" dirty="0">
              <a:effectLst/>
              <a:latin typeface="Marianne" panose="02000000000000000000" pitchFamily="50" charset="0"/>
              <a:ea typeface="Calibri" panose="020F0502020204030204" pitchFamily="34" charset="0"/>
              <a:cs typeface="Times New Roman" panose="02020603050405020304" pitchFamily="18" charset="0"/>
            </a:endParaRPr>
          </a:p>
          <a:p>
            <a:pPr lvl="0" algn="just">
              <a:lnSpc>
                <a:spcPct val="107000"/>
              </a:lnSpc>
              <a:spcAft>
                <a:spcPts val="800"/>
              </a:spcAft>
            </a:pPr>
            <a:r>
              <a:rPr lang="fr-FR" sz="2400" dirty="0">
                <a:effectLst/>
                <a:latin typeface="Marianne" panose="02000000000000000000" pitchFamily="50" charset="0"/>
                <a:ea typeface="Calibri" panose="020F0502020204030204" pitchFamily="34" charset="0"/>
                <a:cs typeface="Times New Roman" panose="02020603050405020304" pitchFamily="18" charset="0"/>
              </a:rPr>
              <a:t>Donner de l’information</a:t>
            </a:r>
            <a:r>
              <a:rPr lang="fr-FR" sz="2400" dirty="0">
                <a:effectLst/>
                <a:latin typeface="Marianne" panose="02000000000000000000" pitchFamily="50" charset="0"/>
                <a:ea typeface="Calibri" panose="020F0502020204030204" pitchFamily="34" charset="0"/>
                <a:cs typeface="Calibri" panose="020F0502020204030204" pitchFamily="34" charset="0"/>
              </a:rPr>
              <a:t> </a:t>
            </a:r>
            <a:r>
              <a:rPr lang="fr-FR" sz="2400" dirty="0">
                <a:effectLst/>
                <a:latin typeface="Marianne" panose="02000000000000000000" pitchFamily="50" charset="0"/>
                <a:ea typeface="Calibri" panose="020F0502020204030204" pitchFamily="34" charset="0"/>
                <a:cs typeface="Times New Roman" panose="02020603050405020304" pitchFamily="18" charset="0"/>
              </a:rPr>
              <a:t>: le quotidien d’un enfant, d’un adulte en situation de handicap / quels sont les besoins auxquels une collectivité peut répondre</a:t>
            </a:r>
            <a:r>
              <a:rPr lang="fr-FR" sz="2400" dirty="0">
                <a:effectLst/>
                <a:latin typeface="Marianne" panose="02000000000000000000" pitchFamily="50" charset="0"/>
                <a:ea typeface="Calibri" panose="020F0502020204030204" pitchFamily="34" charset="0"/>
                <a:cs typeface="Calibri" panose="020F0502020204030204" pitchFamily="34" charset="0"/>
              </a:rPr>
              <a:t> </a:t>
            </a:r>
            <a:r>
              <a:rPr lang="fr-FR" sz="2400" dirty="0">
                <a:effectLst/>
                <a:latin typeface="Marianne" panose="02000000000000000000" pitchFamily="50" charset="0"/>
                <a:ea typeface="Calibri" panose="020F0502020204030204" pitchFamily="34" charset="0"/>
                <a:cs typeface="Times New Roman" panose="02020603050405020304" pitchFamily="18" charset="0"/>
              </a:rPr>
              <a:t>? </a:t>
            </a:r>
          </a:p>
        </p:txBody>
      </p:sp>
      <p:sp>
        <p:nvSpPr>
          <p:cNvPr id="4" name="Titre 1">
            <a:extLst>
              <a:ext uri="{FF2B5EF4-FFF2-40B4-BE49-F238E27FC236}">
                <a16:creationId xmlns:a16="http://schemas.microsoft.com/office/drawing/2014/main" id="{D376E9C3-802D-43F7-8EAC-B76E28680714}"/>
              </a:ext>
            </a:extLst>
          </p:cNvPr>
          <p:cNvSpPr txBox="1">
            <a:spLocks/>
          </p:cNvSpPr>
          <p:nvPr/>
        </p:nvSpPr>
        <p:spPr>
          <a:xfrm>
            <a:off x="636587" y="639233"/>
            <a:ext cx="8534400" cy="1043794"/>
          </a:xfrm>
          <a:prstGeom prst="rect">
            <a:avLst/>
          </a:prstGeom>
        </p:spPr>
        <p:txBody>
          <a:bodyPr>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fr-FR" b="1" dirty="0">
                <a:solidFill>
                  <a:schemeClr val="accent2">
                    <a:lumMod val="75000"/>
                  </a:schemeClr>
                </a:solidFill>
                <a:latin typeface="Marianne" panose="02000000000000000000" pitchFamily="50" charset="0"/>
                <a:cs typeface="Times New Roman" panose="02020603050405020304" pitchFamily="18" charset="0"/>
              </a:rPr>
              <a:t>Objectifs de la journée</a:t>
            </a:r>
            <a:endParaRPr lang="fr-FR" b="1" dirty="0">
              <a:solidFill>
                <a:schemeClr val="accent2">
                  <a:lumMod val="75000"/>
                </a:schemeClr>
              </a:solidFill>
              <a:latin typeface="Marianne" panose="02000000000000000000" pitchFamily="50" charset="0"/>
            </a:endParaRPr>
          </a:p>
        </p:txBody>
      </p:sp>
    </p:spTree>
    <p:extLst>
      <p:ext uri="{BB962C8B-B14F-4D97-AF65-F5344CB8AC3E}">
        <p14:creationId xmlns:p14="http://schemas.microsoft.com/office/powerpoint/2010/main" val="1122060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20305A1-2D12-424C-9078-01C75EEBEDF8}"/>
              </a:ext>
            </a:extLst>
          </p:cNvPr>
          <p:cNvSpPr txBox="1">
            <a:spLocks/>
          </p:cNvSpPr>
          <p:nvPr/>
        </p:nvSpPr>
        <p:spPr>
          <a:xfrm>
            <a:off x="684212" y="689113"/>
            <a:ext cx="8001000" cy="5049077"/>
          </a:xfrm>
          <a:prstGeom prst="rect">
            <a:avLst/>
          </a:prstGeom>
        </p:spPr>
        <p:txBody>
          <a:bodyPr>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br>
              <a:rPr lang="fr-FR" sz="3200" dirty="0">
                <a:latin typeface="Marianne" panose="02000000000000000000" pitchFamily="50" charset="0"/>
                <a:ea typeface="Calibri" panose="020F0502020204030204" pitchFamily="34" charset="0"/>
                <a:cs typeface="Times New Roman" panose="02020603050405020304" pitchFamily="18" charset="0"/>
              </a:rPr>
            </a:br>
            <a:br>
              <a:rPr lang="fr-FR" sz="3200" dirty="0">
                <a:latin typeface="Marianne" panose="02000000000000000000" pitchFamily="50" charset="0"/>
                <a:ea typeface="Calibri" panose="020F0502020204030204" pitchFamily="34" charset="0"/>
                <a:cs typeface="Times New Roman" panose="02020603050405020304" pitchFamily="18" charset="0"/>
              </a:rPr>
            </a:br>
            <a:r>
              <a:rPr lang="fr-FR" sz="3700" b="1" dirty="0">
                <a:solidFill>
                  <a:schemeClr val="accent2">
                    <a:lumMod val="75000"/>
                  </a:schemeClr>
                </a:solidFill>
                <a:latin typeface="Marianne" panose="02000000000000000000" pitchFamily="50" charset="0"/>
                <a:ea typeface="Calibri" panose="020F0502020204030204" pitchFamily="34" charset="0"/>
                <a:cs typeface="Times New Roman" panose="02020603050405020304" pitchFamily="18" charset="0"/>
              </a:rPr>
              <a:t>13h45 - 15h15</a:t>
            </a:r>
            <a:r>
              <a:rPr lang="fr-FR" sz="3700" b="1" dirty="0">
                <a:solidFill>
                  <a:schemeClr val="accent2">
                    <a:lumMod val="75000"/>
                  </a:schemeClr>
                </a:solidFill>
                <a:latin typeface="Marianne" panose="02000000000000000000" pitchFamily="50" charset="0"/>
                <a:ea typeface="Calibri" panose="020F0502020204030204" pitchFamily="34" charset="0"/>
              </a:rPr>
              <a:t> : </a:t>
            </a:r>
            <a:r>
              <a:rPr lang="fr-FR" sz="3700" b="1" dirty="0">
                <a:solidFill>
                  <a:schemeClr val="accent2">
                    <a:lumMod val="75000"/>
                  </a:schemeClr>
                </a:solidFill>
                <a:latin typeface="Marianne" panose="02000000000000000000" pitchFamily="50" charset="0"/>
                <a:ea typeface="Calibri" panose="020F0502020204030204" pitchFamily="34" charset="0"/>
                <a:cs typeface="Times New Roman" panose="02020603050405020304" pitchFamily="18" charset="0"/>
              </a:rPr>
              <a:t>table ronde  </a:t>
            </a:r>
            <a:br>
              <a:rPr lang="fr-FR" sz="3300" b="1" dirty="0">
                <a:solidFill>
                  <a:srgbClr val="002060"/>
                </a:solidFill>
                <a:latin typeface="Marianne" panose="02000000000000000000" pitchFamily="50" charset="0"/>
                <a:ea typeface="Calibri" panose="020F0502020204030204" pitchFamily="34" charset="0"/>
                <a:cs typeface="Times New Roman" panose="02020603050405020304" pitchFamily="18" charset="0"/>
              </a:rPr>
            </a:br>
            <a:br>
              <a:rPr lang="fr-FR" sz="3300" b="1" dirty="0">
                <a:solidFill>
                  <a:srgbClr val="002060"/>
                </a:solidFill>
                <a:latin typeface="Marianne" panose="02000000000000000000" pitchFamily="50" charset="0"/>
                <a:ea typeface="Calibri" panose="020F0502020204030204" pitchFamily="34" charset="0"/>
                <a:cs typeface="Times New Roman" panose="02020603050405020304" pitchFamily="18" charset="0"/>
              </a:rPr>
            </a:br>
            <a:r>
              <a:rPr lang="fr-FR" sz="4100" b="1" dirty="0">
                <a:solidFill>
                  <a:srgbClr val="002060"/>
                </a:solidFill>
                <a:latin typeface="Marianne" panose="02000000000000000000" pitchFamily="50" charset="0"/>
                <a:ea typeface="Calibri" panose="020F0502020204030204" pitchFamily="34" charset="0"/>
                <a:cs typeface="Times New Roman" panose="02020603050405020304" pitchFamily="18" charset="0"/>
              </a:rPr>
              <a:t>Témoignages croisés de familles, professionnels dans le champ  du sport et du loisir</a:t>
            </a:r>
            <a:endParaRPr lang="fr-FR" sz="4100" b="1" dirty="0">
              <a:solidFill>
                <a:srgbClr val="002060"/>
              </a:solidFill>
              <a:latin typeface="Marianne" panose="02000000000000000000" pitchFamily="50" charset="0"/>
            </a:endParaRPr>
          </a:p>
        </p:txBody>
      </p:sp>
    </p:spTree>
    <p:extLst>
      <p:ext uri="{BB962C8B-B14F-4D97-AF65-F5344CB8AC3E}">
        <p14:creationId xmlns:p14="http://schemas.microsoft.com/office/powerpoint/2010/main" val="36602608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1688F05E-CDE3-4D56-A962-F8AAF845DD77}"/>
              </a:ext>
            </a:extLst>
          </p:cNvPr>
          <p:cNvSpPr txBox="1"/>
          <p:nvPr/>
        </p:nvSpPr>
        <p:spPr>
          <a:xfrm>
            <a:off x="478972" y="500743"/>
            <a:ext cx="8724898" cy="6220998"/>
          </a:xfrm>
          <a:prstGeom prst="rect">
            <a:avLst/>
          </a:prstGeom>
          <a:noFill/>
        </p:spPr>
        <p:txBody>
          <a:bodyPr wrap="square">
            <a:spAutoFit/>
          </a:bodyPr>
          <a:lstStyle/>
          <a:p>
            <a:pPr>
              <a:lnSpc>
                <a:spcPct val="107000"/>
              </a:lnSpc>
              <a:spcAft>
                <a:spcPts val="800"/>
              </a:spcAft>
            </a:pPr>
            <a:r>
              <a:rPr lang="fr-FR" sz="2400" b="1" dirty="0">
                <a:solidFill>
                  <a:schemeClr val="tx1"/>
                </a:solidFill>
                <a:latin typeface="Marianne" panose="02000000000000000000" pitchFamily="50" charset="0"/>
                <a:ea typeface="Times New Roman" panose="02020603050405020304" pitchFamily="18" charset="0"/>
                <a:cs typeface="Times New Roman" panose="02020603050405020304" pitchFamily="18" charset="0"/>
              </a:rPr>
              <a:t>Mme GUVEN</a:t>
            </a:r>
            <a:r>
              <a:rPr lang="fr-FR" sz="2400" b="1" dirty="0">
                <a:solidFill>
                  <a:schemeClr val="tx1"/>
                </a:solidFill>
                <a:latin typeface="Marianne" panose="02000000000000000000" pitchFamily="50" charset="0"/>
                <a:ea typeface="Calibri" panose="020F0502020204030204" pitchFamily="34" charset="0"/>
                <a:cs typeface="Times New Roman" panose="02020603050405020304" pitchFamily="18" charset="0"/>
              </a:rPr>
              <a:t>      </a:t>
            </a:r>
            <a:r>
              <a:rPr lang="fr-FR" sz="2400" dirty="0">
                <a:solidFill>
                  <a:schemeClr val="tx1"/>
                </a:solidFill>
                <a:latin typeface="Marianne" panose="02000000000000000000" pitchFamily="50" charset="0"/>
                <a:ea typeface="Calibri" panose="020F0502020204030204" pitchFamily="34" charset="0"/>
                <a:cs typeface="Times New Roman" panose="02020603050405020304" pitchFamily="18" charset="0"/>
              </a:rPr>
              <a:t>maman d’</a:t>
            </a:r>
            <a:r>
              <a:rPr lang="fr-FR" sz="2400" dirty="0" err="1">
                <a:solidFill>
                  <a:schemeClr val="tx1"/>
                </a:solidFill>
                <a:latin typeface="Marianne" panose="02000000000000000000" pitchFamily="50" charset="0"/>
                <a:ea typeface="Times New Roman" panose="02020603050405020304" pitchFamily="18" charset="0"/>
                <a:cs typeface="Times New Roman" panose="02020603050405020304" pitchFamily="18" charset="0"/>
              </a:rPr>
              <a:t>Enis</a:t>
            </a:r>
            <a:r>
              <a:rPr lang="fr-FR" sz="2400" dirty="0">
                <a:solidFill>
                  <a:schemeClr val="tx1"/>
                </a:solidFill>
                <a:latin typeface="Marianne" panose="02000000000000000000" pitchFamily="50" charset="0"/>
                <a:ea typeface="Times New Roman" panose="02020603050405020304" pitchFamily="18" charset="0"/>
                <a:cs typeface="Times New Roman" panose="02020603050405020304" pitchFamily="18" charset="0"/>
              </a:rPr>
              <a:t> </a:t>
            </a:r>
          </a:p>
          <a:p>
            <a:pPr>
              <a:lnSpc>
                <a:spcPct val="107000"/>
              </a:lnSpc>
              <a:spcAft>
                <a:spcPts val="800"/>
              </a:spcAft>
            </a:pPr>
            <a:r>
              <a:rPr lang="fr-FR" sz="2400" b="1" dirty="0">
                <a:solidFill>
                  <a:schemeClr val="tx1"/>
                </a:solidFill>
                <a:latin typeface="Marianne" panose="02000000000000000000" pitchFamily="50" charset="0"/>
                <a:ea typeface="Calibri" panose="020F0502020204030204" pitchFamily="34" charset="0"/>
                <a:cs typeface="Times New Roman" panose="02020603050405020304" pitchFamily="18" charset="0"/>
              </a:rPr>
              <a:t>Mr GUERRAND  éducateur sportif </a:t>
            </a:r>
            <a:r>
              <a:rPr lang="fr-FR" sz="2400" dirty="0">
                <a:solidFill>
                  <a:schemeClr val="tx1"/>
                </a:solidFill>
                <a:latin typeface="Marianne" panose="02000000000000000000" pitchFamily="50" charset="0"/>
                <a:ea typeface="Calibri" panose="020F0502020204030204" pitchFamily="34" charset="0"/>
                <a:cs typeface="Times New Roman" panose="02020603050405020304" pitchFamily="18" charset="0"/>
              </a:rPr>
              <a:t>club de karaté de Ifs</a:t>
            </a:r>
          </a:p>
          <a:p>
            <a:pPr>
              <a:lnSpc>
                <a:spcPct val="107000"/>
              </a:lnSpc>
              <a:spcAft>
                <a:spcPts val="800"/>
              </a:spcAft>
            </a:pPr>
            <a:endParaRPr lang="fr-FR" sz="2400"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r>
              <a:rPr lang="fr-FR" sz="2400" b="1" dirty="0">
                <a:solidFill>
                  <a:schemeClr val="tx1"/>
                </a:solidFill>
                <a:latin typeface="Marianne" panose="02000000000000000000" pitchFamily="50" charset="0"/>
                <a:ea typeface="Times New Roman" panose="02020603050405020304" pitchFamily="18" charset="0"/>
              </a:rPr>
              <a:t>Mathis</a:t>
            </a:r>
            <a:r>
              <a:rPr lang="fr-FR" sz="2400" dirty="0">
                <a:solidFill>
                  <a:schemeClr val="tx1"/>
                </a:solidFill>
                <a:latin typeface="Marianne" panose="02000000000000000000" pitchFamily="50" charset="0"/>
                <a:ea typeface="Times New Roman" panose="02020603050405020304" pitchFamily="18" charset="0"/>
              </a:rPr>
              <a:t>  </a:t>
            </a:r>
            <a:r>
              <a:rPr lang="fr-FR" sz="2400" b="1" dirty="0">
                <a:solidFill>
                  <a:schemeClr val="tx1"/>
                </a:solidFill>
                <a:latin typeface="Marianne" panose="02000000000000000000" pitchFamily="50" charset="0"/>
                <a:ea typeface="Times New Roman" panose="02020603050405020304" pitchFamily="18" charset="0"/>
              </a:rPr>
              <a:t>CABASSAUT ALMIRE  </a:t>
            </a:r>
            <a:r>
              <a:rPr lang="fr-FR" sz="2400" dirty="0">
                <a:solidFill>
                  <a:schemeClr val="tx1"/>
                </a:solidFill>
                <a:latin typeface="Marianne" panose="02000000000000000000" pitchFamily="50" charset="0"/>
                <a:ea typeface="Times New Roman" panose="02020603050405020304" pitchFamily="18" charset="0"/>
              </a:rPr>
              <a:t>adhérent local Jeunes de Saint André sur Orne</a:t>
            </a:r>
          </a:p>
          <a:p>
            <a:r>
              <a:rPr lang="fr-FR" sz="2400" b="1" dirty="0">
                <a:latin typeface="Marianne" panose="02000000000000000000" pitchFamily="50" charset="0"/>
                <a:ea typeface="Times New Roman" panose="02020603050405020304" pitchFamily="18" charset="0"/>
              </a:rPr>
              <a:t>Mme TUGAY       </a:t>
            </a:r>
            <a:r>
              <a:rPr lang="fr-FR" sz="2400" dirty="0">
                <a:latin typeface="Marianne" panose="02000000000000000000" pitchFamily="50" charset="0"/>
                <a:ea typeface="Times New Roman" panose="02020603050405020304" pitchFamily="18" charset="0"/>
              </a:rPr>
              <a:t>animatrice FRANCAS</a:t>
            </a:r>
          </a:p>
          <a:p>
            <a:endParaRPr lang="fr-FR" sz="2400" dirty="0">
              <a:solidFill>
                <a:schemeClr val="tx1"/>
              </a:solidFill>
              <a:latin typeface="Times New Roman" panose="02020603050405020304" pitchFamily="18" charset="0"/>
              <a:ea typeface="Times New Roman" panose="02020603050405020304" pitchFamily="18" charset="0"/>
            </a:endParaRPr>
          </a:p>
          <a:p>
            <a:pPr>
              <a:lnSpc>
                <a:spcPct val="107000"/>
              </a:lnSpc>
              <a:spcAft>
                <a:spcPts val="800"/>
              </a:spcAft>
            </a:pPr>
            <a:r>
              <a:rPr lang="fr-FR" sz="2400" b="1" dirty="0">
                <a:solidFill>
                  <a:schemeClr val="tx1"/>
                </a:solidFill>
                <a:latin typeface="Marianne" panose="02000000000000000000" pitchFamily="50" charset="0"/>
                <a:ea typeface="Times New Roman" panose="02020603050405020304" pitchFamily="18" charset="0"/>
                <a:cs typeface="Arial" panose="020B0604020202020204" pitchFamily="34" charset="0"/>
              </a:rPr>
              <a:t>Mme BELARBI</a:t>
            </a:r>
            <a:r>
              <a:rPr lang="fr-FR" sz="2400" dirty="0">
                <a:solidFill>
                  <a:schemeClr val="tx1"/>
                </a:solidFill>
                <a:latin typeface="Marianne" panose="02000000000000000000" pitchFamily="50" charset="0"/>
                <a:ea typeface="Times New Roman" panose="02020603050405020304" pitchFamily="18" charset="0"/>
                <a:cs typeface="Arial" panose="020B0604020202020204" pitchFamily="34" charset="0"/>
              </a:rPr>
              <a:t>     maman d'</a:t>
            </a:r>
            <a:r>
              <a:rPr lang="fr-FR" sz="2400" dirty="0" err="1">
                <a:solidFill>
                  <a:schemeClr val="tx1"/>
                </a:solidFill>
                <a:latin typeface="Marianne" panose="02000000000000000000" pitchFamily="50" charset="0"/>
                <a:ea typeface="Times New Roman" panose="02020603050405020304" pitchFamily="18" charset="0"/>
                <a:cs typeface="Arial" panose="020B0604020202020204" pitchFamily="34" charset="0"/>
              </a:rPr>
              <a:t>Amjade</a:t>
            </a:r>
            <a:r>
              <a:rPr lang="fr-FR" sz="2400" dirty="0">
                <a:solidFill>
                  <a:schemeClr val="tx1"/>
                </a:solidFill>
                <a:latin typeface="Marianne" panose="02000000000000000000" pitchFamily="50" charset="0"/>
                <a:ea typeface="Times New Roman" panose="02020603050405020304" pitchFamily="18" charset="0"/>
                <a:cs typeface="Arial" panose="020B0604020202020204" pitchFamily="34" charset="0"/>
              </a:rPr>
              <a:t> </a:t>
            </a:r>
          </a:p>
          <a:p>
            <a:pPr>
              <a:lnSpc>
                <a:spcPct val="107000"/>
              </a:lnSpc>
              <a:spcAft>
                <a:spcPts val="800"/>
              </a:spcAft>
            </a:pPr>
            <a:r>
              <a:rPr lang="fr-FR" sz="2400" b="1" dirty="0">
                <a:latin typeface="Marianne" panose="02000000000000000000" pitchFamily="50" charset="0"/>
                <a:ea typeface="Times New Roman" panose="02020603050405020304" pitchFamily="18" charset="0"/>
                <a:cs typeface="Arial" panose="020B0604020202020204" pitchFamily="34" charset="0"/>
              </a:rPr>
              <a:t>Mme</a:t>
            </a:r>
            <a:r>
              <a:rPr lang="fr-FR" sz="2400" b="1" dirty="0">
                <a:solidFill>
                  <a:schemeClr val="tx1"/>
                </a:solidFill>
                <a:latin typeface="Marianne" panose="02000000000000000000" pitchFamily="50" charset="0"/>
                <a:ea typeface="Times New Roman" panose="02020603050405020304" pitchFamily="18" charset="0"/>
                <a:cs typeface="Arial" panose="020B0604020202020204" pitchFamily="34" charset="0"/>
              </a:rPr>
              <a:t> Millier         </a:t>
            </a:r>
            <a:r>
              <a:rPr lang="fr-FR" sz="2400" dirty="0">
                <a:solidFill>
                  <a:schemeClr val="tx1"/>
                </a:solidFill>
                <a:latin typeface="Marianne" panose="02000000000000000000" pitchFamily="50" charset="0"/>
                <a:ea typeface="Times New Roman" panose="02020603050405020304" pitchFamily="18" charset="0"/>
                <a:cs typeface="Arial" panose="020B0604020202020204" pitchFamily="34" charset="0"/>
              </a:rPr>
              <a:t>directrice d’association </a:t>
            </a:r>
            <a:r>
              <a:rPr lang="fr-FR" sz="2400" dirty="0">
                <a:solidFill>
                  <a:schemeClr val="tx1"/>
                </a:solidFill>
                <a:latin typeface="Marianne" panose="02000000000000000000" pitchFamily="50" charset="0"/>
                <a:ea typeface="Times New Roman" panose="02020603050405020304" pitchFamily="18" charset="0"/>
                <a:cs typeface="Calibri" panose="020F0502020204030204" pitchFamily="34" charset="0"/>
              </a:rPr>
              <a:t>St Thomas d’Aquin</a:t>
            </a:r>
            <a:r>
              <a:rPr lang="fr-FR" sz="2400" dirty="0">
                <a:solidFill>
                  <a:schemeClr val="tx1"/>
                </a:solidFill>
                <a:latin typeface="Marianne" panose="02000000000000000000" pitchFamily="50" charset="0"/>
                <a:ea typeface="Times New Roman" panose="02020603050405020304" pitchFamily="18" charset="0"/>
                <a:cs typeface="Arial" panose="020B0604020202020204" pitchFamily="34" charset="0"/>
              </a:rPr>
              <a:t>   </a:t>
            </a:r>
            <a:r>
              <a:rPr lang="fr-FR" sz="2400" dirty="0">
                <a:solidFill>
                  <a:schemeClr val="tx1"/>
                </a:solidFill>
                <a:latin typeface="Marianne" panose="02000000000000000000" pitchFamily="50" charset="0"/>
                <a:ea typeface="Times New Roman" panose="02020603050405020304" pitchFamily="18" charset="0"/>
                <a:cs typeface="Calibri" panose="020F0502020204030204" pitchFamily="34" charset="0"/>
              </a:rPr>
              <a:t>Le Havre </a:t>
            </a:r>
            <a:endParaRPr lang="fr-FR" sz="2400" dirty="0">
              <a:solidFill>
                <a:schemeClr val="tx1"/>
              </a:solidFill>
              <a:latin typeface="Marianne" panose="02000000000000000000" pitchFamily="50" charset="0"/>
              <a:ea typeface="Times New Roman" panose="02020603050405020304" pitchFamily="18" charset="0"/>
              <a:cs typeface="Arial" panose="020B0604020202020204" pitchFamily="34" charset="0"/>
            </a:endParaRPr>
          </a:p>
          <a:p>
            <a:pPr>
              <a:lnSpc>
                <a:spcPct val="107000"/>
              </a:lnSpc>
              <a:spcAft>
                <a:spcPts val="800"/>
              </a:spcAft>
            </a:pPr>
            <a:r>
              <a:rPr lang="fr-FR" sz="2400" b="1" dirty="0">
                <a:latin typeface="Marianne" panose="02000000000000000000" pitchFamily="50" charset="0"/>
                <a:ea typeface="Calibri" panose="020F0502020204030204" pitchFamily="34" charset="0"/>
                <a:cs typeface="Arial" panose="020B0604020202020204" pitchFamily="34" charset="0"/>
              </a:rPr>
              <a:t>Mme LENOIR      </a:t>
            </a:r>
            <a:r>
              <a:rPr lang="fr-FR" sz="2400" dirty="0">
                <a:latin typeface="Marianne" panose="02000000000000000000" pitchFamily="50" charset="0"/>
                <a:ea typeface="Calibri" panose="020F0502020204030204" pitchFamily="34" charset="0"/>
                <a:cs typeface="Arial" panose="020B0604020202020204" pitchFamily="34" charset="0"/>
              </a:rPr>
              <a:t>directrice de l’accueil de loisirs</a:t>
            </a:r>
          </a:p>
          <a:p>
            <a:pPr>
              <a:lnSpc>
                <a:spcPct val="107000"/>
              </a:lnSpc>
              <a:spcAft>
                <a:spcPts val="800"/>
              </a:spcAft>
            </a:pPr>
            <a:endParaRPr lang="fr-FR" sz="2400"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2400" b="1" dirty="0">
                <a:latin typeface="Marianne" panose="02000000000000000000" pitchFamily="50" charset="0"/>
                <a:ea typeface="Times New Roman" panose="02020603050405020304" pitchFamily="18" charset="0"/>
                <a:cs typeface="Arial" panose="020B0604020202020204" pitchFamily="34" charset="0"/>
              </a:rPr>
              <a:t>Mme</a:t>
            </a:r>
            <a:r>
              <a:rPr lang="fr-FR" sz="2400" b="1" dirty="0">
                <a:solidFill>
                  <a:schemeClr val="tx1"/>
                </a:solidFill>
                <a:latin typeface="Marianne" panose="02000000000000000000" pitchFamily="50" charset="0"/>
                <a:ea typeface="Times New Roman" panose="02020603050405020304" pitchFamily="18" charset="0"/>
                <a:cs typeface="Arial" panose="020B0604020202020204" pitchFamily="34" charset="0"/>
              </a:rPr>
              <a:t> PIOGER</a:t>
            </a:r>
            <a:r>
              <a:rPr lang="fr-FR" sz="2400" b="1" dirty="0">
                <a:latin typeface="Marianne" panose="02000000000000000000" pitchFamily="50" charset="0"/>
                <a:ea typeface="Times New Roman" panose="02020603050405020304" pitchFamily="18" charset="0"/>
                <a:cs typeface="Arial" panose="020B0604020202020204" pitchFamily="34" charset="0"/>
              </a:rPr>
              <a:t>      </a:t>
            </a:r>
            <a:r>
              <a:rPr lang="fr-FR" sz="2400" dirty="0">
                <a:solidFill>
                  <a:schemeClr val="tx1"/>
                </a:solidFill>
                <a:latin typeface="Marianne" panose="02000000000000000000" pitchFamily="50" charset="0"/>
                <a:ea typeface="Times New Roman" panose="02020603050405020304" pitchFamily="18" charset="0"/>
                <a:cs typeface="Arial" panose="020B0604020202020204" pitchFamily="34" charset="0"/>
              </a:rPr>
              <a:t>présidente de l’association Honorine Lève Toi Bayeux</a:t>
            </a:r>
            <a:endParaRPr lang="fr-FR" sz="2400"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894838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73D7B11-B9A9-4EBB-B078-A19C2495F9CE}"/>
              </a:ext>
            </a:extLst>
          </p:cNvPr>
          <p:cNvSpPr txBox="1">
            <a:spLocks/>
          </p:cNvSpPr>
          <p:nvPr/>
        </p:nvSpPr>
        <p:spPr>
          <a:xfrm>
            <a:off x="503583" y="609600"/>
            <a:ext cx="8998225" cy="2650435"/>
          </a:xfrm>
          <a:prstGeom prst="rect">
            <a:avLst/>
          </a:prstGeom>
        </p:spPr>
        <p:txBody>
          <a:bodyPr>
            <a:normAutofit fontScale="97500" lnSpcReduction="100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fr-FR" b="1" dirty="0">
                <a:solidFill>
                  <a:srgbClr val="002060"/>
                </a:solidFill>
                <a:latin typeface="Marianne" panose="02000000000000000000" pitchFamily="50" charset="0"/>
                <a:ea typeface="Calibri" panose="020F0502020204030204" pitchFamily="34" charset="0"/>
                <a:cs typeface="Times New Roman" panose="02020603050405020304" pitchFamily="18" charset="0"/>
              </a:rPr>
              <a:t>15h15 - 16h45</a:t>
            </a:r>
            <a:r>
              <a:rPr lang="fr-FR" b="1" dirty="0">
                <a:solidFill>
                  <a:srgbClr val="002060"/>
                </a:solidFill>
                <a:latin typeface="Marianne" panose="02000000000000000000" pitchFamily="50" charset="0"/>
                <a:ea typeface="Calibri" panose="020F0502020204030204" pitchFamily="34" charset="0"/>
              </a:rPr>
              <a:t> </a:t>
            </a:r>
            <a:r>
              <a:rPr lang="fr-FR" b="1" dirty="0">
                <a:solidFill>
                  <a:srgbClr val="002060"/>
                </a:solidFill>
                <a:latin typeface="Marianne" panose="02000000000000000000" pitchFamily="50" charset="0"/>
                <a:ea typeface="Calibri" panose="020F0502020204030204" pitchFamily="34" charset="0"/>
                <a:cs typeface="Times New Roman" panose="02020603050405020304" pitchFamily="18" charset="0"/>
              </a:rPr>
              <a:t>: </a:t>
            </a:r>
          </a:p>
          <a:p>
            <a:r>
              <a:rPr lang="fr-FR" b="1" dirty="0">
                <a:solidFill>
                  <a:srgbClr val="002060"/>
                </a:solidFill>
                <a:latin typeface="Marianne" panose="02000000000000000000" pitchFamily="50" charset="0"/>
                <a:ea typeface="Calibri" panose="020F0502020204030204" pitchFamily="34" charset="0"/>
                <a:cs typeface="Times New Roman" panose="02020603050405020304" pitchFamily="18" charset="0"/>
              </a:rPr>
              <a:t>ateliers sur les coopérations territoriales</a:t>
            </a:r>
          </a:p>
          <a:p>
            <a:endParaRPr lang="fr-FR" b="1" dirty="0">
              <a:solidFill>
                <a:srgbClr val="002060"/>
              </a:solidFill>
              <a:latin typeface="Marianne" panose="02000000000000000000" pitchFamily="50" charset="0"/>
              <a:ea typeface="Calibri" panose="020F0502020204030204" pitchFamily="34" charset="0"/>
              <a:cs typeface="Times New Roman" panose="02020603050405020304" pitchFamily="18" charset="0"/>
            </a:endParaRPr>
          </a:p>
          <a:p>
            <a:pPr algn="ctr"/>
            <a:r>
              <a:rPr lang="fr-FR" b="1" dirty="0">
                <a:solidFill>
                  <a:srgbClr val="002060"/>
                </a:solidFill>
                <a:latin typeface="Marianne" panose="02000000000000000000" pitchFamily="50" charset="0"/>
                <a:ea typeface="Calibri" panose="020F0502020204030204" pitchFamily="34" charset="0"/>
                <a:cs typeface="Times New Roman" panose="02020603050405020304" pitchFamily="18" charset="0"/>
              </a:rPr>
              <a:t>« impulser des dynamiques et mettre l’enfant au cœur »</a:t>
            </a:r>
            <a:endParaRPr lang="fr-FR" b="1" dirty="0">
              <a:solidFill>
                <a:srgbClr val="FF0000"/>
              </a:solidFill>
              <a:latin typeface="Marianne" panose="02000000000000000000" pitchFamily="50" charset="0"/>
              <a:ea typeface="Calibri" panose="020F0502020204030204" pitchFamily="34" charset="0"/>
              <a:cs typeface="Times New Roman" panose="02020603050405020304" pitchFamily="18" charset="0"/>
            </a:endParaRPr>
          </a:p>
          <a:p>
            <a:endParaRPr lang="fr-FR" b="1" dirty="0">
              <a:solidFill>
                <a:srgbClr val="0070C0"/>
              </a:solidFill>
              <a:latin typeface="Marianne" panose="02000000000000000000" pitchFamily="50" charset="0"/>
            </a:endParaRPr>
          </a:p>
        </p:txBody>
      </p:sp>
      <p:sp>
        <p:nvSpPr>
          <p:cNvPr id="4" name="Sous-titre 2">
            <a:extLst>
              <a:ext uri="{FF2B5EF4-FFF2-40B4-BE49-F238E27FC236}">
                <a16:creationId xmlns:a16="http://schemas.microsoft.com/office/drawing/2014/main" id="{CF367047-EEF8-4ADF-A8A6-1362B3A57670}"/>
              </a:ext>
            </a:extLst>
          </p:cNvPr>
          <p:cNvSpPr txBox="1">
            <a:spLocks/>
          </p:cNvSpPr>
          <p:nvPr/>
        </p:nvSpPr>
        <p:spPr>
          <a:xfrm>
            <a:off x="769937" y="3429000"/>
            <a:ext cx="6400800" cy="1947333"/>
          </a:xfrm>
          <a:prstGeom prst="rect">
            <a:avLst/>
          </a:prstGeom>
        </p:spPr>
        <p:txBody>
          <a:bodyPr>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endParaRPr lang="fr-FR" sz="3200" dirty="0">
              <a:solidFill>
                <a:schemeClr val="tx1"/>
              </a:solidFill>
            </a:endParaRPr>
          </a:p>
        </p:txBody>
      </p:sp>
      <p:sp>
        <p:nvSpPr>
          <p:cNvPr id="6" name="Rectangle 3">
            <a:extLst>
              <a:ext uri="{FF2B5EF4-FFF2-40B4-BE49-F238E27FC236}">
                <a16:creationId xmlns:a16="http://schemas.microsoft.com/office/drawing/2014/main" id="{4453EDCE-2B0D-4A50-ADC5-925F6E36824E}"/>
              </a:ext>
            </a:extLst>
          </p:cNvPr>
          <p:cNvSpPr>
            <a:spLocks noChangeArrowheads="1"/>
          </p:cNvSpPr>
          <p:nvPr/>
        </p:nvSpPr>
        <p:spPr bwMode="auto">
          <a:xfrm>
            <a:off x="1032939" y="2959922"/>
            <a:ext cx="8475130"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b="1" i="0" u="none" strike="noStrike" cap="none" normalizeH="0" baseline="0" dirty="0">
                <a:ln>
                  <a:noFill/>
                </a:ln>
                <a:solidFill>
                  <a:schemeClr val="tx1"/>
                </a:solidFill>
                <a:effectLst/>
                <a:latin typeface="Marianne" panose="02000000000000000000" pitchFamily="50" charset="0"/>
              </a:rPr>
              <a:t>ATELIER 1. Temporalité </a:t>
            </a:r>
            <a:r>
              <a:rPr kumimoji="0" lang="fr-FR" altLang="fr-FR" b="1" i="1" u="none" strike="noStrike" cap="none" normalizeH="0" baseline="0" dirty="0">
                <a:ln>
                  <a:noFill/>
                </a:ln>
                <a:solidFill>
                  <a:schemeClr val="accent2">
                    <a:lumMod val="75000"/>
                  </a:schemeClr>
                </a:solidFill>
                <a:effectLst/>
                <a:latin typeface="Marianne" panose="02000000000000000000" pitchFamily="50" charset="0"/>
              </a:rPr>
              <a:t>salle </a:t>
            </a:r>
            <a:endParaRPr kumimoji="0" lang="fr-FR" altLang="fr-FR" b="0" i="1" u="none" strike="noStrike" cap="none" normalizeH="0" baseline="0" dirty="0">
              <a:ln>
                <a:noFill/>
              </a:ln>
              <a:solidFill>
                <a:schemeClr val="accent2">
                  <a:lumMod val="75000"/>
                </a:schemeClr>
              </a:solidFill>
              <a:effectLst/>
              <a:latin typeface="Marianne" panose="02000000000000000000" pitchFamily="50"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b="0" i="0" u="none" strike="noStrike" cap="none" normalizeH="0" baseline="0" dirty="0">
              <a:ln>
                <a:noFill/>
              </a:ln>
              <a:solidFill>
                <a:schemeClr val="tx1"/>
              </a:solidFill>
              <a:effectLst/>
              <a:latin typeface="Marianne" panose="02000000000000000000" pitchFamily="50" charset="0"/>
            </a:endParaRPr>
          </a:p>
          <a:p>
            <a:pPr defTabSz="914400" eaLnBrk="0" fontAlgn="base" hangingPunct="0">
              <a:spcBef>
                <a:spcPct val="0"/>
              </a:spcBef>
              <a:spcAft>
                <a:spcPct val="0"/>
              </a:spcAft>
            </a:pPr>
            <a:r>
              <a:rPr kumimoji="0" lang="fr-FR" altLang="fr-FR" b="1" i="0" u="none" strike="noStrike" cap="none" normalizeH="0" baseline="0" dirty="0">
                <a:ln>
                  <a:noFill/>
                </a:ln>
                <a:solidFill>
                  <a:schemeClr val="tx1"/>
                </a:solidFill>
                <a:effectLst/>
                <a:latin typeface="Marianne" panose="02000000000000000000" pitchFamily="50" charset="0"/>
              </a:rPr>
              <a:t>ATELIER 2 : Approches pédagogiques et éducatives </a:t>
            </a:r>
            <a:r>
              <a:rPr kumimoji="0" lang="fr-FR" altLang="fr-FR" b="1" i="1" u="none" strike="noStrike" cap="none" normalizeH="0" baseline="0" dirty="0">
                <a:ln>
                  <a:noFill/>
                </a:ln>
                <a:solidFill>
                  <a:schemeClr val="accent2">
                    <a:lumMod val="75000"/>
                  </a:schemeClr>
                </a:solidFill>
                <a:effectLst/>
                <a:latin typeface="Marianne" panose="02000000000000000000" pitchFamily="50" charset="0"/>
              </a:rPr>
              <a:t>salle </a:t>
            </a:r>
            <a:endParaRPr kumimoji="0" lang="fr-FR" altLang="fr-FR" b="0" i="1" u="none" strike="noStrike" cap="none" normalizeH="0" baseline="0" dirty="0">
              <a:ln>
                <a:noFill/>
              </a:ln>
              <a:solidFill>
                <a:schemeClr val="accent2">
                  <a:lumMod val="75000"/>
                </a:schemeClr>
              </a:solidFill>
              <a:effectLst/>
              <a:latin typeface="Marianne" panose="02000000000000000000" pitchFamily="50"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b="0" i="0" u="none" strike="noStrike" cap="none" normalizeH="0" baseline="0" dirty="0">
              <a:ln>
                <a:noFill/>
              </a:ln>
              <a:solidFill>
                <a:schemeClr val="tx1"/>
              </a:solidFill>
              <a:effectLst/>
              <a:latin typeface="Marianne" panose="02000000000000000000" pitchFamily="50" charset="0"/>
            </a:endParaRPr>
          </a:p>
          <a:p>
            <a:pPr defTabSz="914400" eaLnBrk="0" fontAlgn="base" hangingPunct="0">
              <a:spcBef>
                <a:spcPct val="0"/>
              </a:spcBef>
              <a:spcAft>
                <a:spcPct val="0"/>
              </a:spcAft>
            </a:pPr>
            <a:r>
              <a:rPr kumimoji="0" lang="fr-FR" altLang="fr-FR" b="1" i="0" u="none" strike="noStrike" cap="none" normalizeH="0" baseline="0" dirty="0">
                <a:ln>
                  <a:noFill/>
                </a:ln>
                <a:solidFill>
                  <a:schemeClr val="tx1"/>
                </a:solidFill>
                <a:effectLst/>
                <a:latin typeface="Marianne" panose="02000000000000000000" pitchFamily="50" charset="0"/>
              </a:rPr>
              <a:t>ATELIER 3 : Communication </a:t>
            </a:r>
            <a:r>
              <a:rPr kumimoji="0" lang="fr-FR" altLang="fr-FR" b="1" i="1" u="none" strike="noStrike" cap="none" normalizeH="0" baseline="0" dirty="0">
                <a:ln>
                  <a:noFill/>
                </a:ln>
                <a:solidFill>
                  <a:schemeClr val="accent2">
                    <a:lumMod val="75000"/>
                  </a:schemeClr>
                </a:solidFill>
                <a:effectLst/>
                <a:latin typeface="Marianne" panose="02000000000000000000" pitchFamily="50" charset="0"/>
              </a:rPr>
              <a:t>salle </a:t>
            </a:r>
            <a:endParaRPr kumimoji="0" lang="fr-FR" altLang="fr-FR" b="0" i="0" u="none" strike="noStrike" cap="none" normalizeH="0" baseline="0" dirty="0">
              <a:ln>
                <a:noFill/>
              </a:ln>
              <a:solidFill>
                <a:schemeClr val="accent2">
                  <a:lumMod val="75000"/>
                </a:schemeClr>
              </a:solidFill>
              <a:effectLst/>
              <a:latin typeface="Marianne" panose="02000000000000000000" pitchFamily="50"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b="0" i="0" u="none" strike="noStrike" cap="none" normalizeH="0" baseline="0" dirty="0">
              <a:ln>
                <a:noFill/>
              </a:ln>
              <a:solidFill>
                <a:schemeClr val="tx1"/>
              </a:solidFill>
              <a:effectLst/>
              <a:latin typeface="Marianne" panose="02000000000000000000" pitchFamily="50" charset="0"/>
            </a:endParaRPr>
          </a:p>
          <a:p>
            <a:pPr defTabSz="914400" eaLnBrk="0" fontAlgn="base" hangingPunct="0">
              <a:spcBef>
                <a:spcPct val="0"/>
              </a:spcBef>
              <a:spcAft>
                <a:spcPct val="0"/>
              </a:spcAft>
            </a:pPr>
            <a:r>
              <a:rPr kumimoji="0" lang="fr-FR" altLang="fr-FR" b="1" i="0" u="none" strike="noStrike" cap="none" normalizeH="0" baseline="0" dirty="0">
                <a:ln>
                  <a:noFill/>
                </a:ln>
                <a:solidFill>
                  <a:schemeClr val="tx1"/>
                </a:solidFill>
                <a:effectLst/>
                <a:latin typeface="Marianne" panose="02000000000000000000" pitchFamily="50" charset="0"/>
              </a:rPr>
              <a:t>ATELIER 4 : Ressources et environnement </a:t>
            </a:r>
            <a:r>
              <a:rPr kumimoji="0" lang="fr-FR" altLang="fr-FR" b="1" i="1" u="none" strike="noStrike" cap="none" normalizeH="0" baseline="0" dirty="0">
                <a:ln>
                  <a:noFill/>
                </a:ln>
                <a:solidFill>
                  <a:schemeClr val="accent2">
                    <a:lumMod val="75000"/>
                  </a:schemeClr>
                </a:solidFill>
                <a:effectLst/>
                <a:latin typeface="Marianne" panose="02000000000000000000" pitchFamily="50" charset="0"/>
              </a:rPr>
              <a:t>salle </a:t>
            </a:r>
            <a:endParaRPr kumimoji="0" lang="fr-FR" altLang="fr-FR" b="0" i="1" u="none" strike="noStrike" cap="none" normalizeH="0" baseline="0" dirty="0">
              <a:ln>
                <a:noFill/>
              </a:ln>
              <a:solidFill>
                <a:schemeClr val="accent2">
                  <a:lumMod val="75000"/>
                </a:schemeClr>
              </a:solidFill>
              <a:effectLst/>
              <a:latin typeface="Marianne" panose="02000000000000000000" pitchFamily="50"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b="0" i="0" u="none" strike="noStrike" cap="none" normalizeH="0" baseline="0" dirty="0">
              <a:ln>
                <a:noFill/>
              </a:ln>
              <a:solidFill>
                <a:schemeClr val="tx1"/>
              </a:solidFill>
              <a:effectLst/>
              <a:latin typeface="Marianne" panose="02000000000000000000" pitchFamily="50" charset="0"/>
            </a:endParaRPr>
          </a:p>
          <a:p>
            <a:pPr defTabSz="914400" eaLnBrk="0" fontAlgn="base" hangingPunct="0">
              <a:spcBef>
                <a:spcPct val="0"/>
              </a:spcBef>
              <a:spcAft>
                <a:spcPct val="0"/>
              </a:spcAft>
            </a:pPr>
            <a:r>
              <a:rPr kumimoji="0" lang="fr-FR" altLang="fr-FR" b="1" i="0" u="none" strike="noStrike" cap="none" normalizeH="0" baseline="0" dirty="0">
                <a:ln>
                  <a:noFill/>
                </a:ln>
                <a:solidFill>
                  <a:schemeClr val="tx1"/>
                </a:solidFill>
                <a:effectLst/>
                <a:latin typeface="Marianne" panose="02000000000000000000" pitchFamily="50" charset="0"/>
              </a:rPr>
              <a:t>ATELIER 5 : Espaces </a:t>
            </a:r>
            <a:r>
              <a:rPr kumimoji="0" lang="fr-FR" altLang="fr-FR" b="1" i="1" u="none" strike="noStrike" cap="none" normalizeH="0" baseline="0" dirty="0">
                <a:ln>
                  <a:noFill/>
                </a:ln>
                <a:solidFill>
                  <a:schemeClr val="accent2">
                    <a:lumMod val="75000"/>
                  </a:schemeClr>
                </a:solidFill>
                <a:effectLst/>
                <a:latin typeface="Marianne" panose="02000000000000000000" pitchFamily="50" charset="0"/>
              </a:rPr>
              <a:t>salle </a:t>
            </a:r>
            <a:endParaRPr kumimoji="0" lang="fr-FR" altLang="fr-FR" b="0" i="1" u="none" strike="noStrike" cap="none" normalizeH="0" baseline="0" dirty="0">
              <a:ln>
                <a:noFill/>
              </a:ln>
              <a:solidFill>
                <a:schemeClr val="accent2">
                  <a:lumMod val="75000"/>
                </a:schemeClr>
              </a:solidFill>
              <a:effectLst/>
              <a:latin typeface="Marianne" panose="02000000000000000000" pitchFamily="50"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b="0" i="0" u="none" strike="noStrike" cap="none" normalizeH="0" baseline="0" dirty="0">
              <a:ln>
                <a:noFill/>
              </a:ln>
              <a:solidFill>
                <a:schemeClr val="tx1"/>
              </a:solidFill>
              <a:effectLst/>
              <a:latin typeface="Marianne" panose="02000000000000000000" pitchFamily="50" charset="0"/>
            </a:endParaRPr>
          </a:p>
          <a:p>
            <a:pPr defTabSz="914400" eaLnBrk="0" fontAlgn="base" hangingPunct="0">
              <a:spcBef>
                <a:spcPct val="0"/>
              </a:spcBef>
              <a:spcAft>
                <a:spcPct val="0"/>
              </a:spcAft>
            </a:pPr>
            <a:r>
              <a:rPr kumimoji="0" lang="fr-FR" altLang="fr-FR" b="1" i="0" u="none" strike="noStrike" cap="none" normalizeH="0" baseline="0" dirty="0">
                <a:ln>
                  <a:noFill/>
                </a:ln>
                <a:solidFill>
                  <a:schemeClr val="tx1"/>
                </a:solidFill>
                <a:effectLst/>
                <a:latin typeface="Marianne" panose="02000000000000000000" pitchFamily="50" charset="0"/>
              </a:rPr>
              <a:t>ATELIER 6 : L’Humain </a:t>
            </a:r>
            <a:r>
              <a:rPr kumimoji="0" lang="fr-FR" altLang="fr-FR" b="1" i="1" u="none" strike="noStrike" cap="none" normalizeH="0" baseline="0" dirty="0">
                <a:ln>
                  <a:noFill/>
                </a:ln>
                <a:solidFill>
                  <a:schemeClr val="accent2">
                    <a:lumMod val="75000"/>
                  </a:schemeClr>
                </a:solidFill>
                <a:effectLst/>
                <a:latin typeface="Marianne" panose="02000000000000000000" pitchFamily="50" charset="0"/>
              </a:rPr>
              <a:t>salle </a:t>
            </a:r>
            <a:endParaRPr kumimoji="0" lang="fr-FR" altLang="fr-FR" b="0" i="1" u="none" strike="noStrike" cap="none" normalizeH="0" baseline="0" dirty="0">
              <a:ln>
                <a:noFill/>
              </a:ln>
              <a:solidFill>
                <a:schemeClr val="accent2">
                  <a:lumMod val="75000"/>
                </a:schemeClr>
              </a:solidFill>
              <a:effectLst/>
              <a:latin typeface="Marianne" panose="02000000000000000000" pitchFamily="50" charset="0"/>
            </a:endParaRPr>
          </a:p>
        </p:txBody>
      </p:sp>
    </p:spTree>
    <p:extLst>
      <p:ext uri="{BB962C8B-B14F-4D97-AF65-F5344CB8AC3E}">
        <p14:creationId xmlns:p14="http://schemas.microsoft.com/office/powerpoint/2010/main" val="37593422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FB95D43-4A94-4BD6-BEEC-BB4BBF08892D}"/>
              </a:ext>
            </a:extLst>
          </p:cNvPr>
          <p:cNvSpPr txBox="1">
            <a:spLocks/>
          </p:cNvSpPr>
          <p:nvPr/>
        </p:nvSpPr>
        <p:spPr>
          <a:xfrm>
            <a:off x="674687" y="342900"/>
            <a:ext cx="8001000" cy="885825"/>
          </a:xfrm>
          <a:prstGeom prst="rect">
            <a:avLst/>
          </a:prstGeom>
        </p:spPr>
        <p:txBody>
          <a:bodyPr>
            <a:normAutofit fontScale="92500" lnSpcReduction="200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fr-FR" sz="3200" b="1" dirty="0">
                <a:solidFill>
                  <a:srgbClr val="002060"/>
                </a:solidFill>
                <a:latin typeface="Marianne" panose="02000000000000000000" pitchFamily="50" charset="0"/>
                <a:ea typeface="Calibri" panose="020F0502020204030204" pitchFamily="34" charset="0"/>
                <a:cs typeface="Times New Roman" panose="02020603050405020304" pitchFamily="18" charset="0"/>
              </a:rPr>
              <a:t>16h45 – 17h30</a:t>
            </a:r>
            <a:r>
              <a:rPr lang="fr-FR" sz="3200" b="1" dirty="0">
                <a:solidFill>
                  <a:srgbClr val="002060"/>
                </a:solidFill>
                <a:latin typeface="Marianne" panose="02000000000000000000" pitchFamily="50" charset="0"/>
                <a:ea typeface="Calibri" panose="020F0502020204030204" pitchFamily="34" charset="0"/>
              </a:rPr>
              <a:t> </a:t>
            </a:r>
            <a:r>
              <a:rPr lang="fr-FR" sz="3200" b="1" dirty="0">
                <a:solidFill>
                  <a:srgbClr val="002060"/>
                </a:solidFill>
                <a:latin typeface="Marianne" panose="02000000000000000000" pitchFamily="50" charset="0"/>
                <a:ea typeface="Calibri" panose="020F0502020204030204" pitchFamily="34" charset="0"/>
                <a:cs typeface="Times New Roman" panose="02020603050405020304" pitchFamily="18" charset="0"/>
              </a:rPr>
              <a:t>: pause – ressources</a:t>
            </a:r>
            <a:br>
              <a:rPr lang="fr-FR" sz="3200" b="1" dirty="0">
                <a:solidFill>
                  <a:srgbClr val="002060"/>
                </a:solidFill>
                <a:latin typeface="Marianne" panose="02000000000000000000" pitchFamily="50" charset="0"/>
                <a:ea typeface="Calibri" panose="020F0502020204030204" pitchFamily="34" charset="0"/>
                <a:cs typeface="Marianne" panose="02000000000000000000" pitchFamily="50" charset="0"/>
              </a:rPr>
            </a:br>
            <a:endParaRPr lang="fr-FR" sz="3200" b="1" dirty="0">
              <a:solidFill>
                <a:srgbClr val="002060"/>
              </a:solidFill>
            </a:endParaRPr>
          </a:p>
        </p:txBody>
      </p:sp>
      <p:sp>
        <p:nvSpPr>
          <p:cNvPr id="3" name="Sous-titre 2">
            <a:extLst>
              <a:ext uri="{FF2B5EF4-FFF2-40B4-BE49-F238E27FC236}">
                <a16:creationId xmlns:a16="http://schemas.microsoft.com/office/drawing/2014/main" id="{88FC32C2-C21D-4078-AB59-461F387D4137}"/>
              </a:ext>
            </a:extLst>
          </p:cNvPr>
          <p:cNvSpPr txBox="1">
            <a:spLocks/>
          </p:cNvSpPr>
          <p:nvPr/>
        </p:nvSpPr>
        <p:spPr>
          <a:xfrm>
            <a:off x="180974" y="1086678"/>
            <a:ext cx="9153525" cy="5771321"/>
          </a:xfrm>
          <a:prstGeom prst="rect">
            <a:avLst/>
          </a:prstGeom>
        </p:spPr>
        <p:txBody>
          <a:bodyPr>
            <a:normAutofit fontScale="62500" lnSpcReduction="2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457200" lvl="1" indent="0" algn="ctr">
              <a:lnSpc>
                <a:spcPct val="107000"/>
              </a:lnSpc>
              <a:buNone/>
              <a:tabLst>
                <a:tab pos="449580" algn="l"/>
              </a:tabLst>
            </a:pPr>
            <a:r>
              <a:rPr lang="fr-FR" sz="3500" b="1" dirty="0">
                <a:solidFill>
                  <a:schemeClr val="accent2">
                    <a:lumMod val="75000"/>
                  </a:schemeClr>
                </a:solidFill>
                <a:latin typeface="Marianne" panose="02000000000000000000" pitchFamily="50" charset="0"/>
                <a:ea typeface="Calibri" panose="020F0502020204030204" pitchFamily="34" charset="0"/>
                <a:cs typeface="Times New Roman" panose="02020603050405020304" pitchFamily="18" charset="0"/>
              </a:rPr>
              <a:t>AMPHI : vidéos en boucle</a:t>
            </a:r>
            <a:endParaRPr lang="fr-FR" sz="3000" dirty="0">
              <a:solidFill>
                <a:srgbClr val="C00000"/>
              </a:solidFill>
              <a:latin typeface="Marianne" panose="02000000000000000000" pitchFamily="50" charset="0"/>
              <a:ea typeface="Calibri" panose="020F0502020204030204" pitchFamily="34" charset="0"/>
              <a:cs typeface="Times New Roman" panose="02020603050405020304" pitchFamily="18" charset="0"/>
            </a:endParaRPr>
          </a:p>
          <a:p>
            <a:pPr marL="457200" lvl="1" indent="0" algn="ctr">
              <a:lnSpc>
                <a:spcPct val="107000"/>
              </a:lnSpc>
              <a:buNone/>
              <a:tabLst>
                <a:tab pos="449580" algn="l"/>
              </a:tabLst>
            </a:pPr>
            <a:r>
              <a:rPr lang="fr-FR" sz="3000" dirty="0">
                <a:solidFill>
                  <a:schemeClr val="tx1"/>
                </a:solidFill>
                <a:latin typeface="Marianne" panose="02000000000000000000" pitchFamily="50" charset="0"/>
                <a:ea typeface="Calibri" panose="020F0502020204030204" pitchFamily="34" charset="0"/>
                <a:cs typeface="Times New Roman" panose="02020603050405020304" pitchFamily="18" charset="0"/>
              </a:rPr>
              <a:t>Dans l’Orne promouvoir le rôle éducatif des centres de loisirs</a:t>
            </a:r>
          </a:p>
          <a:p>
            <a:pPr marL="457200" lvl="1" indent="0" algn="ctr">
              <a:lnSpc>
                <a:spcPct val="107000"/>
              </a:lnSpc>
              <a:buNone/>
              <a:tabLst>
                <a:tab pos="449580" algn="l"/>
              </a:tabLst>
            </a:pPr>
            <a:r>
              <a:rPr lang="fr-FR" sz="3000" dirty="0">
                <a:solidFill>
                  <a:schemeClr val="tx1"/>
                </a:solidFill>
                <a:latin typeface="Marianne" panose="02000000000000000000" pitchFamily="50" charset="0"/>
                <a:ea typeface="Calibri" panose="020F0502020204030204" pitchFamily="34" charset="0"/>
                <a:cs typeface="Times New Roman" panose="02020603050405020304" pitchFamily="18" charset="0"/>
              </a:rPr>
              <a:t>En Seine Maritime : un charte pour des accueils inclusifs</a:t>
            </a:r>
          </a:p>
          <a:p>
            <a:pPr marL="457200" lvl="1" indent="0" algn="ctr">
              <a:lnSpc>
                <a:spcPct val="107000"/>
              </a:lnSpc>
              <a:buNone/>
              <a:tabLst>
                <a:tab pos="449580" algn="l"/>
              </a:tabLst>
            </a:pPr>
            <a:r>
              <a:rPr lang="fr-FR" sz="3000" dirty="0">
                <a:solidFill>
                  <a:schemeClr val="tx1"/>
                </a:solidFill>
                <a:latin typeface="Marianne" panose="02000000000000000000" pitchFamily="50" charset="0"/>
                <a:ea typeface="Calibri" panose="020F0502020204030204" pitchFamily="34" charset="0"/>
                <a:cs typeface="Times New Roman" panose="02020603050405020304" pitchFamily="18" charset="0"/>
              </a:rPr>
              <a:t>Dans l’Eure : des pratiques sportives inclusives</a:t>
            </a:r>
          </a:p>
          <a:p>
            <a:pPr marL="457200" lvl="1" indent="0" algn="ctr">
              <a:lnSpc>
                <a:spcPct val="107000"/>
              </a:lnSpc>
              <a:buNone/>
              <a:tabLst>
                <a:tab pos="449580" algn="l"/>
              </a:tabLst>
            </a:pPr>
            <a:r>
              <a:rPr lang="fr-FR" sz="3000" dirty="0">
                <a:solidFill>
                  <a:schemeClr val="tx1"/>
                </a:solidFill>
                <a:latin typeface="Marianne" panose="02000000000000000000" pitchFamily="50" charset="0"/>
                <a:ea typeface="Calibri" panose="020F0502020204030204" pitchFamily="34" charset="0"/>
                <a:cs typeface="Times New Roman" panose="02020603050405020304" pitchFamily="18" charset="0"/>
              </a:rPr>
              <a:t>Dans le Calvados : une charte et des pratiques sportives adaptées</a:t>
            </a:r>
          </a:p>
          <a:p>
            <a:pPr marL="457200" lvl="1" indent="0" algn="ctr">
              <a:lnSpc>
                <a:spcPct val="107000"/>
              </a:lnSpc>
              <a:buNone/>
              <a:tabLst>
                <a:tab pos="449580" algn="l"/>
              </a:tabLst>
            </a:pPr>
            <a:r>
              <a:rPr lang="fr-FR" sz="3000" dirty="0">
                <a:solidFill>
                  <a:schemeClr val="tx1"/>
                </a:solidFill>
                <a:latin typeface="Marianne" panose="02000000000000000000" pitchFamily="50" charset="0"/>
                <a:ea typeface="Calibri" panose="020F0502020204030204" pitchFamily="34" charset="0"/>
                <a:cs typeface="Times New Roman" panose="02020603050405020304" pitchFamily="18" charset="0"/>
              </a:rPr>
              <a:t>CPSF : les clubs inclusifs</a:t>
            </a:r>
          </a:p>
          <a:p>
            <a:pPr marL="457200" lvl="1" indent="0" algn="ctr">
              <a:lnSpc>
                <a:spcPct val="107000"/>
              </a:lnSpc>
              <a:buNone/>
              <a:tabLst>
                <a:tab pos="449580" algn="l"/>
              </a:tabLst>
            </a:pPr>
            <a:r>
              <a:rPr lang="fr-FR" sz="3000" b="1" dirty="0">
                <a:solidFill>
                  <a:schemeClr val="tx1"/>
                </a:solidFill>
                <a:latin typeface="Marianne" panose="02000000000000000000" pitchFamily="50" charset="0"/>
                <a:ea typeface="Calibri" panose="020F0502020204030204" pitchFamily="34" charset="0"/>
                <a:cs typeface="Times New Roman" panose="02020603050405020304" pitchFamily="18" charset="0"/>
              </a:rPr>
              <a:t>…</a:t>
            </a:r>
          </a:p>
          <a:p>
            <a:pPr marL="457200" lvl="1" indent="0" algn="ctr">
              <a:lnSpc>
                <a:spcPct val="107000"/>
              </a:lnSpc>
              <a:buNone/>
              <a:tabLst>
                <a:tab pos="449580" algn="l"/>
              </a:tabLst>
            </a:pPr>
            <a:r>
              <a:rPr lang="fr-FR" sz="3500" b="1" dirty="0">
                <a:solidFill>
                  <a:schemeClr val="accent2">
                    <a:lumMod val="75000"/>
                  </a:schemeClr>
                </a:solidFill>
                <a:latin typeface="Marianne" panose="02000000000000000000" pitchFamily="50" charset="0"/>
                <a:ea typeface="Calibri" panose="020F0502020204030204" pitchFamily="34" charset="0"/>
                <a:cs typeface="Times New Roman" panose="02020603050405020304" pitchFamily="18" charset="0"/>
              </a:rPr>
              <a:t>HALL : pause goûter et ressources pédagogiques</a:t>
            </a:r>
          </a:p>
          <a:p>
            <a:pPr marL="457200" lvl="1" indent="0" algn="ctr">
              <a:lnSpc>
                <a:spcPct val="107000"/>
              </a:lnSpc>
              <a:buNone/>
              <a:tabLst>
                <a:tab pos="449580" algn="l"/>
              </a:tabLst>
            </a:pPr>
            <a:r>
              <a:rPr lang="fr-FR" sz="3000" dirty="0">
                <a:solidFill>
                  <a:schemeClr val="tx1"/>
                </a:solidFill>
                <a:latin typeface="Marianne" panose="02000000000000000000" pitchFamily="50" charset="0"/>
                <a:ea typeface="Calibri" panose="020F0502020204030204" pitchFamily="34" charset="0"/>
                <a:cs typeface="Times New Roman" panose="02020603050405020304" pitchFamily="18" charset="0"/>
              </a:rPr>
              <a:t>Affichage des travaux en ateliers</a:t>
            </a:r>
          </a:p>
          <a:p>
            <a:pPr marL="457200" lvl="1" indent="0" algn="ctr">
              <a:lnSpc>
                <a:spcPct val="107000"/>
              </a:lnSpc>
              <a:buNone/>
              <a:tabLst>
                <a:tab pos="449580" algn="l"/>
              </a:tabLst>
            </a:pPr>
            <a:r>
              <a:rPr lang="fr-FR" sz="3000" dirty="0">
                <a:solidFill>
                  <a:schemeClr val="tx1"/>
                </a:solidFill>
                <a:latin typeface="Marianne" panose="02000000000000000000" pitchFamily="50" charset="0"/>
                <a:ea typeface="Times New Roman" panose="02020603050405020304" pitchFamily="18" charset="0"/>
                <a:cs typeface="Calibri" panose="020F0502020204030204" pitchFamily="34" charset="0"/>
              </a:rPr>
              <a:t>RSVA : mallette 40 objets </a:t>
            </a:r>
            <a:endParaRPr lang="fr-FR" sz="3000" dirty="0">
              <a:solidFill>
                <a:schemeClr val="tx1"/>
              </a:solidFill>
              <a:latin typeface="Marianne" panose="02000000000000000000" pitchFamily="50" charset="0"/>
              <a:ea typeface="Calibri" panose="020F0502020204030204" pitchFamily="34" charset="0"/>
              <a:cs typeface="Times New Roman" panose="02020603050405020304" pitchFamily="18" charset="0"/>
            </a:endParaRPr>
          </a:p>
          <a:p>
            <a:pPr marL="457200" lvl="1" indent="0" algn="ctr">
              <a:lnSpc>
                <a:spcPct val="107000"/>
              </a:lnSpc>
              <a:buNone/>
              <a:tabLst>
                <a:tab pos="449580" algn="l"/>
              </a:tabLst>
            </a:pPr>
            <a:r>
              <a:rPr lang="fr-FR" sz="3000" dirty="0">
                <a:solidFill>
                  <a:schemeClr val="tx1"/>
                </a:solidFill>
                <a:latin typeface="Marianne" panose="02000000000000000000" pitchFamily="50" charset="0"/>
                <a:ea typeface="Times New Roman" panose="02020603050405020304" pitchFamily="18" charset="0"/>
                <a:cs typeface="Calibri" panose="020F0502020204030204" pitchFamily="34" charset="0"/>
              </a:rPr>
              <a:t>SDJES 50 : mallette pédagogique PEP</a:t>
            </a:r>
            <a:endParaRPr lang="fr-FR" sz="3000" dirty="0">
              <a:solidFill>
                <a:schemeClr val="tx1"/>
              </a:solidFill>
              <a:latin typeface="Marianne" panose="02000000000000000000" pitchFamily="50" charset="0"/>
              <a:ea typeface="Calibri" panose="020F0502020204030204" pitchFamily="34" charset="0"/>
              <a:cs typeface="Times New Roman" panose="02020603050405020304" pitchFamily="18" charset="0"/>
            </a:endParaRPr>
          </a:p>
          <a:p>
            <a:pPr marL="457200" lvl="1" indent="0" algn="ctr">
              <a:lnSpc>
                <a:spcPct val="107000"/>
              </a:lnSpc>
              <a:buNone/>
              <a:tabLst>
                <a:tab pos="449580" algn="l"/>
              </a:tabLst>
            </a:pPr>
            <a:r>
              <a:rPr lang="fr-FR" sz="3000" dirty="0">
                <a:solidFill>
                  <a:schemeClr val="tx1"/>
                </a:solidFill>
                <a:latin typeface="Marianne" panose="02000000000000000000" pitchFamily="50" charset="0"/>
                <a:ea typeface="Times New Roman" panose="02020603050405020304" pitchFamily="18" charset="0"/>
                <a:cs typeface="Calibri" panose="020F0502020204030204" pitchFamily="34" charset="0"/>
              </a:rPr>
              <a:t>Commission sport handicap 14 : mallette et fiches pédagogiques </a:t>
            </a:r>
          </a:p>
          <a:p>
            <a:pPr marL="457200" lvl="1" indent="0" algn="ctr">
              <a:lnSpc>
                <a:spcPct val="107000"/>
              </a:lnSpc>
              <a:spcAft>
                <a:spcPts val="800"/>
              </a:spcAft>
              <a:buNone/>
              <a:tabLst>
                <a:tab pos="449580" algn="l"/>
              </a:tabLst>
            </a:pPr>
            <a:r>
              <a:rPr lang="fr-FR" sz="3000" dirty="0">
                <a:solidFill>
                  <a:schemeClr val="tx1"/>
                </a:solidFill>
                <a:latin typeface="Marianne" panose="02000000000000000000" pitchFamily="50" charset="0"/>
                <a:ea typeface="Calibri" panose="020F0502020204030204" pitchFamily="34" charset="0"/>
                <a:cs typeface="Times New Roman" panose="02020603050405020304" pitchFamily="18" charset="0"/>
              </a:rPr>
              <a:t>Présentation association «</a:t>
            </a:r>
            <a:r>
              <a:rPr lang="fr-FR" sz="3000" dirty="0">
                <a:solidFill>
                  <a:schemeClr val="tx1"/>
                </a:solidFill>
                <a:latin typeface="Marianne" panose="02000000000000000000" pitchFamily="50" charset="0"/>
                <a:ea typeface="Calibri" panose="020F0502020204030204" pitchFamily="34" charset="0"/>
                <a:cs typeface="Calibri" panose="020F0502020204030204" pitchFamily="34" charset="0"/>
              </a:rPr>
              <a:t> </a:t>
            </a:r>
            <a:r>
              <a:rPr lang="fr-FR" sz="3000" dirty="0">
                <a:solidFill>
                  <a:schemeClr val="tx1"/>
                </a:solidFill>
                <a:latin typeface="Marianne" panose="02000000000000000000" pitchFamily="50" charset="0"/>
                <a:ea typeface="Calibri" panose="020F0502020204030204" pitchFamily="34" charset="0"/>
                <a:cs typeface="Times New Roman" panose="02020603050405020304" pitchFamily="18" charset="0"/>
              </a:rPr>
              <a:t>Honorine lève toi</a:t>
            </a:r>
            <a:r>
              <a:rPr lang="fr-FR" sz="3000" dirty="0">
                <a:solidFill>
                  <a:schemeClr val="tx1"/>
                </a:solidFill>
                <a:latin typeface="Marianne" panose="02000000000000000000" pitchFamily="50" charset="0"/>
                <a:ea typeface="Calibri" panose="020F0502020204030204" pitchFamily="34" charset="0"/>
                <a:cs typeface="Calibri" panose="020F0502020204030204" pitchFamily="34" charset="0"/>
              </a:rPr>
              <a:t> </a:t>
            </a:r>
            <a:r>
              <a:rPr lang="fr-FR" sz="3000" dirty="0">
                <a:solidFill>
                  <a:schemeClr val="tx1"/>
                </a:solidFill>
                <a:latin typeface="Marianne" panose="02000000000000000000" pitchFamily="50" charset="0"/>
                <a:ea typeface="Calibri" panose="020F0502020204030204" pitchFamily="34" charset="0"/>
                <a:cs typeface="Marianne" panose="02000000000000000000" pitchFamily="50" charset="0"/>
              </a:rPr>
              <a:t>» (photos supports)</a:t>
            </a:r>
          </a:p>
          <a:p>
            <a:pPr marL="457200" lvl="1" indent="0" algn="ctr">
              <a:lnSpc>
                <a:spcPct val="107000"/>
              </a:lnSpc>
              <a:spcAft>
                <a:spcPts val="800"/>
              </a:spcAft>
              <a:buNone/>
              <a:tabLst>
                <a:tab pos="449580" algn="l"/>
              </a:tabLst>
            </a:pPr>
            <a:r>
              <a:rPr lang="fr-FR" sz="3000" dirty="0">
                <a:solidFill>
                  <a:schemeClr val="tx1"/>
                </a:solidFill>
                <a:latin typeface="Marianne" panose="02000000000000000000" pitchFamily="50" charset="0"/>
                <a:ea typeface="Calibri" panose="020F0502020204030204" pitchFamily="34" charset="0"/>
                <a:cs typeface="Times New Roman" panose="02020603050405020304" pitchFamily="18" charset="0"/>
              </a:rPr>
              <a:t>Autres supports / pôles ressources</a:t>
            </a:r>
            <a:r>
              <a:rPr lang="fr-FR" sz="3000" dirty="0">
                <a:solidFill>
                  <a:schemeClr val="tx1"/>
                </a:solidFill>
                <a:latin typeface="Marianne" panose="02000000000000000000" pitchFamily="50" charset="0"/>
                <a:ea typeface="Calibri" panose="020F0502020204030204" pitchFamily="34" charset="0"/>
                <a:cs typeface="Calibri" panose="020F0502020204030204" pitchFamily="34" charset="0"/>
              </a:rPr>
              <a:t> et fédérations</a:t>
            </a:r>
            <a:endParaRPr lang="fr-FR" sz="3000" dirty="0">
              <a:solidFill>
                <a:schemeClr val="tx1"/>
              </a:solidFill>
              <a:latin typeface="Marianne" panose="02000000000000000000" pitchFamily="50" charset="0"/>
              <a:ea typeface="Calibri" panose="020F0502020204030204" pitchFamily="34" charset="0"/>
              <a:cs typeface="Times New Roman" panose="02020603050405020304" pitchFamily="18" charset="0"/>
            </a:endParaRPr>
          </a:p>
          <a:p>
            <a:pPr lvl="1">
              <a:lnSpc>
                <a:spcPct val="107000"/>
              </a:lnSpc>
              <a:spcAft>
                <a:spcPts val="800"/>
              </a:spcAft>
              <a:buFont typeface="Courier New" panose="02070309020205020404" pitchFamily="49" charset="0"/>
              <a:buChar char="o"/>
              <a:tabLst>
                <a:tab pos="449580" algn="l"/>
              </a:tabLst>
            </a:pPr>
            <a:endParaRPr lang="fr-FR" sz="2600" dirty="0">
              <a:solidFill>
                <a:schemeClr val="tx1"/>
              </a:solidFill>
              <a:latin typeface="Marianne" panose="02000000000000000000" pitchFamily="50" charset="0"/>
              <a:ea typeface="Calibri" panose="020F0502020204030204" pitchFamily="34" charset="0"/>
              <a:cs typeface="Times New Roman" panose="02020603050405020304" pitchFamily="18" charset="0"/>
            </a:endParaRPr>
          </a:p>
          <a:p>
            <a:endParaRPr lang="fr-FR" dirty="0">
              <a:solidFill>
                <a:schemeClr val="tx1">
                  <a:lumMod val="95000"/>
                </a:schemeClr>
              </a:solidFill>
              <a:latin typeface="Marianne" panose="02000000000000000000" pitchFamily="50" charset="0"/>
            </a:endParaRPr>
          </a:p>
        </p:txBody>
      </p:sp>
    </p:spTree>
    <p:extLst>
      <p:ext uri="{BB962C8B-B14F-4D97-AF65-F5344CB8AC3E}">
        <p14:creationId xmlns:p14="http://schemas.microsoft.com/office/powerpoint/2010/main" val="32981208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456F061-56BB-4487-A663-465D39E92250}"/>
              </a:ext>
            </a:extLst>
          </p:cNvPr>
          <p:cNvSpPr txBox="1">
            <a:spLocks/>
          </p:cNvSpPr>
          <p:nvPr/>
        </p:nvSpPr>
        <p:spPr>
          <a:xfrm>
            <a:off x="684212" y="1325217"/>
            <a:ext cx="8602663" cy="2994992"/>
          </a:xfrm>
          <a:prstGeom prst="rect">
            <a:avLst/>
          </a:prstGeom>
        </p:spPr>
        <p:txBody>
          <a:bodyPr>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fr-FR" b="1" dirty="0">
                <a:solidFill>
                  <a:schemeClr val="accent2">
                    <a:lumMod val="75000"/>
                  </a:schemeClr>
                </a:solidFill>
                <a:latin typeface="Marianne" panose="02000000000000000000" pitchFamily="50" charset="0"/>
                <a:ea typeface="Calibri" panose="020F0502020204030204" pitchFamily="34" charset="0"/>
                <a:cs typeface="Times New Roman" panose="02020603050405020304" pitchFamily="18" charset="0"/>
              </a:rPr>
              <a:t>17h30 – 19h15</a:t>
            </a:r>
            <a:r>
              <a:rPr lang="fr-FR" b="1" dirty="0">
                <a:solidFill>
                  <a:schemeClr val="accent2">
                    <a:lumMod val="75000"/>
                  </a:schemeClr>
                </a:solidFill>
                <a:latin typeface="Marianne" panose="02000000000000000000" pitchFamily="50" charset="0"/>
                <a:ea typeface="Calibri" panose="020F0502020204030204" pitchFamily="34" charset="0"/>
              </a:rPr>
              <a:t> </a:t>
            </a:r>
            <a:r>
              <a:rPr lang="fr-FR" b="1" dirty="0">
                <a:solidFill>
                  <a:schemeClr val="accent2">
                    <a:lumMod val="75000"/>
                  </a:schemeClr>
                </a:solidFill>
                <a:latin typeface="Marianne" panose="02000000000000000000" pitchFamily="50" charset="0"/>
                <a:ea typeface="Calibri" panose="020F0502020204030204" pitchFamily="34" charset="0"/>
                <a:cs typeface="Times New Roman" panose="02020603050405020304" pitchFamily="18" charset="0"/>
              </a:rPr>
              <a:t>: Table ronde </a:t>
            </a:r>
          </a:p>
          <a:p>
            <a:endParaRPr lang="fr-FR" b="1" dirty="0">
              <a:solidFill>
                <a:srgbClr val="002060"/>
              </a:solidFill>
              <a:latin typeface="Marianne" panose="02000000000000000000" pitchFamily="50" charset="0"/>
              <a:ea typeface="Calibri" panose="020F0502020204030204" pitchFamily="34" charset="0"/>
              <a:cs typeface="Times New Roman" panose="02020603050405020304" pitchFamily="18" charset="0"/>
            </a:endParaRPr>
          </a:p>
          <a:p>
            <a:r>
              <a:rPr lang="fr-FR" sz="4000" b="1" dirty="0">
                <a:solidFill>
                  <a:srgbClr val="002060"/>
                </a:solidFill>
                <a:latin typeface="Marianne" panose="02000000000000000000" pitchFamily="50" charset="0"/>
                <a:ea typeface="Calibri" panose="020F0502020204030204" pitchFamily="34" charset="0"/>
                <a:cs typeface="Times New Roman" panose="02020603050405020304" pitchFamily="18" charset="0"/>
              </a:rPr>
              <a:t>Quelles ressources pour appuyer les projets territoriaux</a:t>
            </a:r>
            <a:r>
              <a:rPr lang="fr-FR" sz="4000" b="1" dirty="0">
                <a:solidFill>
                  <a:srgbClr val="002060"/>
                </a:solidFill>
                <a:latin typeface="Marianne" panose="02000000000000000000" pitchFamily="50" charset="0"/>
                <a:ea typeface="Calibri" panose="020F0502020204030204" pitchFamily="34" charset="0"/>
              </a:rPr>
              <a:t> </a:t>
            </a:r>
            <a:r>
              <a:rPr lang="fr-FR" sz="4000" b="1" dirty="0">
                <a:solidFill>
                  <a:srgbClr val="002060"/>
                </a:solidFill>
                <a:latin typeface="Marianne" panose="02000000000000000000" pitchFamily="50" charset="0"/>
                <a:ea typeface="Calibri" panose="020F0502020204030204" pitchFamily="34" charset="0"/>
                <a:cs typeface="Times New Roman" panose="02020603050405020304" pitchFamily="18" charset="0"/>
              </a:rPr>
              <a:t>? </a:t>
            </a:r>
            <a:endParaRPr lang="fr-FR" sz="4000" b="1" dirty="0">
              <a:solidFill>
                <a:srgbClr val="002060"/>
              </a:solidFill>
              <a:latin typeface="Marianne" panose="02000000000000000000" pitchFamily="50" charset="0"/>
            </a:endParaRPr>
          </a:p>
        </p:txBody>
      </p:sp>
      <p:sp>
        <p:nvSpPr>
          <p:cNvPr id="3" name="Sous-titre 2">
            <a:extLst>
              <a:ext uri="{FF2B5EF4-FFF2-40B4-BE49-F238E27FC236}">
                <a16:creationId xmlns:a16="http://schemas.microsoft.com/office/drawing/2014/main" id="{1CF1CC0F-8E73-4C79-BF7E-CB94660D8C68}"/>
              </a:ext>
            </a:extLst>
          </p:cNvPr>
          <p:cNvSpPr txBox="1">
            <a:spLocks/>
          </p:cNvSpPr>
          <p:nvPr/>
        </p:nvSpPr>
        <p:spPr>
          <a:xfrm>
            <a:off x="684212" y="2590800"/>
            <a:ext cx="6400800" cy="4114799"/>
          </a:xfrm>
          <a:prstGeom prst="rect">
            <a:avLst/>
          </a:prstGeom>
        </p:spPr>
        <p:txBody>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endParaRPr lang="fr-FR" dirty="0">
              <a:latin typeface="Calibri" panose="020F0502020204030204" pitchFamily="34" charset="0"/>
              <a:ea typeface="Calibri" panose="020F0502020204030204" pitchFamily="34" charset="0"/>
              <a:cs typeface="Times New Roman" panose="02020603050405020304" pitchFamily="18" charset="0"/>
            </a:endParaRPr>
          </a:p>
          <a:p>
            <a:endParaRPr lang="fr-FR" dirty="0">
              <a:latin typeface="Calibri" panose="020F0502020204030204" pitchFamily="34" charset="0"/>
              <a:ea typeface="Calibri" panose="020F0502020204030204" pitchFamily="34" charset="0"/>
              <a:cs typeface="Times New Roman" panose="02020603050405020304" pitchFamily="18" charset="0"/>
            </a:endParaRPr>
          </a:p>
          <a:p>
            <a:endParaRPr lang="fr-FR" dirty="0"/>
          </a:p>
        </p:txBody>
      </p:sp>
    </p:spTree>
    <p:extLst>
      <p:ext uri="{BB962C8B-B14F-4D97-AF65-F5344CB8AC3E}">
        <p14:creationId xmlns:p14="http://schemas.microsoft.com/office/powerpoint/2010/main" val="39746827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D53A2FC2-0158-4B82-863C-09904B84BDAA}"/>
              </a:ext>
            </a:extLst>
          </p:cNvPr>
          <p:cNvSpPr txBox="1"/>
          <p:nvPr/>
        </p:nvSpPr>
        <p:spPr>
          <a:xfrm>
            <a:off x="544285" y="381897"/>
            <a:ext cx="8773885" cy="6494085"/>
          </a:xfrm>
          <a:prstGeom prst="rect">
            <a:avLst/>
          </a:prstGeom>
          <a:noFill/>
        </p:spPr>
        <p:txBody>
          <a:bodyPr wrap="square">
            <a:spAutoFit/>
          </a:bodyPr>
          <a:lstStyle/>
          <a:p>
            <a:r>
              <a:rPr lang="fr-FR" sz="3200" b="1" dirty="0">
                <a:solidFill>
                  <a:schemeClr val="tx1"/>
                </a:solidFill>
                <a:latin typeface="Marianne" panose="02000000000000000000" pitchFamily="50" charset="0"/>
                <a:ea typeface="Calibri" panose="020F0502020204030204" pitchFamily="34" charset="0"/>
                <a:cs typeface="Calibri" panose="020F0502020204030204" pitchFamily="34" charset="0"/>
              </a:rPr>
              <a:t>Marie-Odile COLIN</a:t>
            </a:r>
            <a:r>
              <a:rPr lang="fr-FR" sz="3200" dirty="0">
                <a:solidFill>
                  <a:schemeClr val="tx1"/>
                </a:solidFill>
                <a:latin typeface="Marianne" panose="02000000000000000000" pitchFamily="50" charset="0"/>
                <a:ea typeface="Calibri" panose="020F0502020204030204" pitchFamily="34" charset="0"/>
                <a:cs typeface="Calibri" panose="020F0502020204030204" pitchFamily="34" charset="0"/>
              </a:rPr>
              <a:t>, déléguée du défenseur des droits à Caen - référente enfants</a:t>
            </a:r>
          </a:p>
          <a:p>
            <a:r>
              <a:rPr lang="fr-FR" sz="3200" dirty="0">
                <a:solidFill>
                  <a:schemeClr val="tx1"/>
                </a:solidFill>
                <a:latin typeface="Marianne" panose="02000000000000000000" pitchFamily="50" charset="0"/>
                <a:ea typeface="Calibri" panose="020F0502020204030204" pitchFamily="34" charset="0"/>
                <a:cs typeface="Calibri" panose="020F0502020204030204" pitchFamily="34" charset="0"/>
              </a:rPr>
              <a:t> </a:t>
            </a:r>
          </a:p>
          <a:p>
            <a:r>
              <a:rPr lang="fr-FR" sz="3200" b="1" dirty="0">
                <a:solidFill>
                  <a:schemeClr val="tx1"/>
                </a:solidFill>
                <a:latin typeface="Marianne" panose="02000000000000000000" pitchFamily="50" charset="0"/>
                <a:ea typeface="Calibri" panose="020F0502020204030204" pitchFamily="34" charset="0"/>
                <a:cs typeface="Times New Roman" panose="02020603050405020304" pitchFamily="18" charset="0"/>
              </a:rPr>
              <a:t>Alessandra SOLEIHAC</a:t>
            </a:r>
            <a:r>
              <a:rPr lang="fr-FR" sz="3200" dirty="0">
                <a:solidFill>
                  <a:schemeClr val="tx1"/>
                </a:solidFill>
                <a:latin typeface="Marianne" panose="02000000000000000000" pitchFamily="50" charset="0"/>
                <a:ea typeface="Calibri" panose="020F0502020204030204" pitchFamily="34" charset="0"/>
                <a:cs typeface="Times New Roman" panose="02020603050405020304" pitchFamily="18" charset="0"/>
              </a:rPr>
              <a:t>,</a:t>
            </a:r>
            <a:r>
              <a:rPr lang="fr-FR" sz="3200" b="1" dirty="0">
                <a:solidFill>
                  <a:schemeClr val="tx1"/>
                </a:solidFill>
                <a:latin typeface="Marianne" panose="02000000000000000000" pitchFamily="50" charset="0"/>
                <a:ea typeface="Calibri" panose="020F0502020204030204" pitchFamily="34" charset="0"/>
                <a:cs typeface="Times New Roman" panose="02020603050405020304" pitchFamily="18" charset="0"/>
              </a:rPr>
              <a:t> </a:t>
            </a:r>
            <a:r>
              <a:rPr lang="fr-FR" sz="3200" dirty="0">
                <a:solidFill>
                  <a:schemeClr val="tx1"/>
                </a:solidFill>
                <a:latin typeface="Marianne" panose="02000000000000000000" pitchFamily="50" charset="0"/>
                <a:ea typeface="Calibri" panose="020F0502020204030204" pitchFamily="34" charset="0"/>
                <a:cs typeface="Arial" panose="020B0604020202020204" pitchFamily="34" charset="0"/>
              </a:rPr>
              <a:t>Conseillère politique Enfance – Jeunesse à la Direction des Politiques Familiale et Sociale - CNAF</a:t>
            </a:r>
          </a:p>
          <a:p>
            <a:endParaRPr lang="fr-FR" sz="3200" i="1" dirty="0">
              <a:solidFill>
                <a:schemeClr val="tx1"/>
              </a:solidFill>
              <a:latin typeface="Marianne" panose="02000000000000000000" pitchFamily="50" charset="0"/>
              <a:ea typeface="Calibri" panose="020F0502020204030204" pitchFamily="34" charset="0"/>
              <a:cs typeface="Arial" panose="020B0604020202020204" pitchFamily="34" charset="0"/>
            </a:endParaRPr>
          </a:p>
          <a:p>
            <a:r>
              <a:rPr lang="fr-FR" sz="3200" b="1" dirty="0">
                <a:solidFill>
                  <a:schemeClr val="tx1"/>
                </a:solidFill>
                <a:latin typeface="Marianne" panose="02000000000000000000" pitchFamily="50" charset="0"/>
                <a:ea typeface="Calibri" panose="020F0502020204030204" pitchFamily="34" charset="0"/>
                <a:cs typeface="Times New Roman" panose="02020603050405020304" pitchFamily="18" charset="0"/>
              </a:rPr>
              <a:t>Virginie MESNIL</a:t>
            </a:r>
            <a:r>
              <a:rPr lang="fr-FR" sz="3200" dirty="0">
                <a:solidFill>
                  <a:schemeClr val="tx1"/>
                </a:solidFill>
                <a:latin typeface="Marianne" panose="02000000000000000000" pitchFamily="50" charset="0"/>
                <a:ea typeface="Calibri" panose="020F0502020204030204" pitchFamily="34" charset="0"/>
                <a:cs typeface="Times New Roman" panose="02020603050405020304" pitchFamily="18" charset="0"/>
              </a:rPr>
              <a:t>, Coordinatrice Projet Educatif Social Local, Coutances Mer et Bocage</a:t>
            </a:r>
          </a:p>
          <a:p>
            <a:endParaRPr lang="fr-FR" sz="3200" i="1" dirty="0">
              <a:solidFill>
                <a:schemeClr val="tx1"/>
              </a:solidFill>
              <a:latin typeface="Marianne" panose="02000000000000000000" pitchFamily="50" charset="0"/>
              <a:ea typeface="Calibri" panose="020F0502020204030204" pitchFamily="34" charset="0"/>
              <a:cs typeface="Times New Roman" panose="02020603050405020304" pitchFamily="18" charset="0"/>
            </a:endParaRPr>
          </a:p>
          <a:p>
            <a:r>
              <a:rPr lang="fr-FR" sz="3200" b="1" dirty="0">
                <a:solidFill>
                  <a:schemeClr val="tx1"/>
                </a:solidFill>
                <a:latin typeface="Marianne" panose="02000000000000000000" pitchFamily="50" charset="0"/>
                <a:ea typeface="Calibri" panose="020F0502020204030204" pitchFamily="34" charset="0"/>
                <a:cs typeface="Times New Roman" panose="02020603050405020304" pitchFamily="18" charset="0"/>
              </a:rPr>
              <a:t>Lucie TISON</a:t>
            </a:r>
            <a:r>
              <a:rPr lang="fr-FR" sz="3200" dirty="0">
                <a:solidFill>
                  <a:schemeClr val="tx1"/>
                </a:solidFill>
                <a:latin typeface="Marianne" panose="02000000000000000000" pitchFamily="50" charset="0"/>
                <a:ea typeface="Calibri" panose="020F0502020204030204" pitchFamily="34" charset="0"/>
                <a:cs typeface="Times New Roman" panose="02020603050405020304" pitchFamily="18" charset="0"/>
              </a:rPr>
              <a:t>, référente « Handifférences », Coutances Mer et Bocage</a:t>
            </a:r>
          </a:p>
        </p:txBody>
      </p:sp>
    </p:spTree>
    <p:extLst>
      <p:ext uri="{BB962C8B-B14F-4D97-AF65-F5344CB8AC3E}">
        <p14:creationId xmlns:p14="http://schemas.microsoft.com/office/powerpoint/2010/main" val="4043785456"/>
      </p:ext>
    </p:extLst>
  </p:cSld>
  <p:clrMapOvr>
    <a:masterClrMapping/>
  </p:clrMapOvr>
</p:sld>
</file>

<file path=ppt/theme/theme1.xml><?xml version="1.0" encoding="utf-8"?>
<a:theme xmlns:a="http://schemas.openxmlformats.org/drawingml/2006/main" name="Facette">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107</TotalTime>
  <Words>950</Words>
  <Application>Microsoft Office PowerPoint</Application>
  <PresentationFormat>Grand écran</PresentationFormat>
  <Paragraphs>110</Paragraphs>
  <Slides>13</Slides>
  <Notes>0</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13</vt:i4>
      </vt:variant>
    </vt:vector>
  </HeadingPairs>
  <TitlesOfParts>
    <vt:vector size="22" baseType="lpstr">
      <vt:lpstr>Arial</vt:lpstr>
      <vt:lpstr>Calibri</vt:lpstr>
      <vt:lpstr>Courier New</vt:lpstr>
      <vt:lpstr>Marianne</vt:lpstr>
      <vt:lpstr>Marianne ExtraBold</vt:lpstr>
      <vt:lpstr>Times New Roman</vt:lpstr>
      <vt:lpstr>Trebuchet MS</vt:lpstr>
      <vt:lpstr>Wingdings 3</vt:lpstr>
      <vt:lpstr>Facette</vt:lpstr>
      <vt:lpstr>Pratiques inclusives pour l’enfant en situation  de handicap, dans le sport  et les loisirs :   quelle place pour les collectivités territoriales 26 mars 2024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Pratiques inclusives pour l’enfant en situation  de handicap, dans le sport  et les loisirs :   quelle place pour une collectivité territoriale 26 mars 2024</dc:title>
  <dc:creator>Moussaoui Fatiha</dc:creator>
  <cp:lastModifiedBy>Thieblemont Veronique</cp:lastModifiedBy>
  <cp:revision>27</cp:revision>
  <dcterms:created xsi:type="dcterms:W3CDTF">2024-03-18T14:56:44Z</dcterms:created>
  <dcterms:modified xsi:type="dcterms:W3CDTF">2025-04-16T09:30:36Z</dcterms:modified>
</cp:coreProperties>
</file>